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334" r:id="rId3"/>
    <p:sldId id="337" r:id="rId4"/>
    <p:sldId id="338" r:id="rId5"/>
    <p:sldId id="335" r:id="rId6"/>
    <p:sldId id="336" r:id="rId7"/>
    <p:sldId id="294" r:id="rId8"/>
    <p:sldId id="262" r:id="rId9"/>
    <p:sldId id="321" r:id="rId10"/>
    <p:sldId id="317" r:id="rId11"/>
    <p:sldId id="319" r:id="rId12"/>
    <p:sldId id="325" r:id="rId13"/>
    <p:sldId id="329" r:id="rId14"/>
    <p:sldId id="320" r:id="rId15"/>
    <p:sldId id="318" r:id="rId16"/>
    <p:sldId id="31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13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94660" autoAdjust="0"/>
  </p:normalViewPr>
  <p:slideViewPr>
    <p:cSldViewPr snapToGrid="0">
      <p:cViewPr varScale="1">
        <p:scale>
          <a:sx n="112" d="100"/>
          <a:sy n="112" d="100"/>
        </p:scale>
        <p:origin x="112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3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7E630B-0BE6-4314-99A8-1F4FC8574665}" type="datetimeFigureOut">
              <a:rPr lang="uk-UA" smtClean="0"/>
              <a:t>22.07.2018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EC478-49B6-4A4C-827E-FBA43A70D2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82963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B298-59F1-451F-8E4B-D76ECC1C2985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1AEE-CB23-4095-A16C-663EA5E85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7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B298-59F1-451F-8E4B-D76ECC1C2985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1AEE-CB23-4095-A16C-663EA5E85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62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B298-59F1-451F-8E4B-D76ECC1C2985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1AEE-CB23-4095-A16C-663EA5E85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30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B298-59F1-451F-8E4B-D76ECC1C2985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1AEE-CB23-4095-A16C-663EA5E85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50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B298-59F1-451F-8E4B-D76ECC1C2985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1AEE-CB23-4095-A16C-663EA5E85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73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B298-59F1-451F-8E4B-D76ECC1C2985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1AEE-CB23-4095-A16C-663EA5E85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42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B298-59F1-451F-8E4B-D76ECC1C2985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1AEE-CB23-4095-A16C-663EA5E85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36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B298-59F1-451F-8E4B-D76ECC1C2985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1AEE-CB23-4095-A16C-663EA5E85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499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B298-59F1-451F-8E4B-D76ECC1C2985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1AEE-CB23-4095-A16C-663EA5E85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9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B298-59F1-451F-8E4B-D76ECC1C2985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1AEE-CB23-4095-A16C-663EA5E85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82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B298-59F1-451F-8E4B-D76ECC1C2985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1AEE-CB23-4095-A16C-663EA5E85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4B298-59F1-451F-8E4B-D76ECC1C2985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01AEE-CB23-4095-A16C-663EA5E85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4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10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7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2372" y="3067940"/>
            <a:ext cx="5684282" cy="1145242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Using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TRIPS-Flexibilities as a leverage to improve access to HIV and HCV medicines in Ukraine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22371" y="4516971"/>
            <a:ext cx="5793837" cy="969429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solidFill>
                  <a:srgbClr val="C00000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Author: </a:t>
            </a:r>
            <a:r>
              <a:rPr lang="en-US" sz="1700" b="1" dirty="0" err="1" smtClean="0">
                <a:solidFill>
                  <a:srgbClr val="C00000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Kondratyuk</a:t>
            </a:r>
            <a:r>
              <a:rPr lang="en-US" sz="1700" b="1" dirty="0" smtClean="0">
                <a:solidFill>
                  <a:srgbClr val="C00000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 </a:t>
            </a:r>
            <a:r>
              <a:rPr lang="en-US" sz="1700" b="1" dirty="0" err="1" smtClean="0">
                <a:solidFill>
                  <a:srgbClr val="C00000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Sergiy</a:t>
            </a:r>
            <a:endParaRPr lang="en-US" sz="1700" b="1" dirty="0" smtClean="0">
              <a:solidFill>
                <a:srgbClr val="C00000"/>
              </a:solidFill>
              <a:latin typeface="Arial" pitchFamily="34" charset="0"/>
              <a:ea typeface="Arial Unicode MS" panose="020B0604020202020204" pitchFamily="34" charset="-128"/>
              <a:cs typeface="Arial" pitchFamily="34" charset="0"/>
            </a:endParaRPr>
          </a:p>
          <a:p>
            <a:pPr algn="l"/>
            <a:r>
              <a:rPr lang="en-US" sz="1700" b="1" dirty="0" smtClean="0">
                <a:solidFill>
                  <a:srgbClr val="C00000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All-Ukrainian Network of People Living with HIV/AIDS (CO “100 Percent Life”)</a:t>
            </a:r>
            <a:endParaRPr lang="en-US" sz="1700" b="1" dirty="0">
              <a:solidFill>
                <a:srgbClr val="C00000"/>
              </a:solidFill>
              <a:latin typeface="Arial" pitchFamily="34" charset="0"/>
              <a:ea typeface="Arial Unicode MS" panose="020B0604020202020204" pitchFamily="34" charset="-128"/>
              <a:cs typeface="Arial" pitchFamily="34" charset="0"/>
            </a:endParaRPr>
          </a:p>
          <a:p>
            <a:pPr algn="l"/>
            <a:endParaRPr lang="en-US" sz="1700" b="1" dirty="0">
              <a:solidFill>
                <a:srgbClr val="C00000"/>
              </a:solidFill>
              <a:latin typeface="Arial" pitchFamily="34" charset="0"/>
              <a:ea typeface="Arial Unicode MS" panose="020B0604020202020204" pitchFamily="34" charset="-128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1259" y="4332051"/>
            <a:ext cx="5704950" cy="6836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1259" y="1778931"/>
            <a:ext cx="1980545" cy="74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52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14005" y="496366"/>
            <a:ext cx="8239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  <a:sym typeface="Tahoma" pitchFamily="34" charset="0"/>
              </a:rPr>
              <a:t>SOF</a:t>
            </a:r>
            <a:r>
              <a:rPr lang="en-US" b="1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  <a:sym typeface="Tahoma" pitchFamily="34" charset="0"/>
              </a:rPr>
              <a:t>: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Segoe UI" pitchFamily="34" charset="0"/>
                <a:cs typeface="Segoe UI" pitchFamily="34" charset="0"/>
                <a:sym typeface="Tahoma" pitchFamily="34" charset="0"/>
              </a:rPr>
              <a:t>MAIN BLOCKING PATENT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Segoe UI" pitchFamily="34" charset="0"/>
                <a:cs typeface="Segoe UI" pitchFamily="34" charset="0"/>
                <a:sym typeface="Tahoma" pitchFamily="34" charset="0"/>
              </a:rPr>
              <a:t>APPLICATION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Segoe UI" pitchFamily="34" charset="0"/>
                <a:cs typeface="Segoe UI" pitchFamily="34" charset="0"/>
                <a:sym typeface="Tahoma" pitchFamily="34" charset="0"/>
              </a:rPr>
              <a:t>   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Segoe UI" pitchFamily="34" charset="0"/>
              <a:cs typeface="Segoe UI" pitchFamily="34" charset="0"/>
            </a:endParaRPr>
          </a:p>
          <a:p>
            <a:endParaRPr lang="en-US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2112" y="443574"/>
            <a:ext cx="1261437" cy="47491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302" y="908723"/>
            <a:ext cx="5704950" cy="19533"/>
          </a:xfrm>
          <a:prstGeom prst="rect">
            <a:avLst/>
          </a:prstGeom>
        </p:spPr>
      </p:pic>
      <p:sp>
        <p:nvSpPr>
          <p:cNvPr id="5" name="Прямоугольник 2"/>
          <p:cNvSpPr/>
          <p:nvPr/>
        </p:nvSpPr>
        <p:spPr>
          <a:xfrm>
            <a:off x="414005" y="6301548"/>
            <a:ext cx="823954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StopTheSilenceAIDS2018		   				                          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TransitionPlan</a:t>
            </a:r>
            <a:endParaRPr lang="en-US" sz="900" dirty="0"/>
          </a:p>
        </p:txBody>
      </p:sp>
      <p:sp>
        <p:nvSpPr>
          <p:cNvPr id="6" name="Объект 4"/>
          <p:cNvSpPr>
            <a:spLocks noGrp="1"/>
          </p:cNvSpPr>
          <p:nvPr>
            <p:ph idx="1"/>
          </p:nvPr>
        </p:nvSpPr>
        <p:spPr>
          <a:xfrm>
            <a:off x="497692" y="2240196"/>
            <a:ext cx="3802459" cy="4112467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None/>
            </a:pPr>
            <a:endParaRPr lang="en-US" altLang="uk-UA" sz="16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Tahoma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None/>
            </a:pPr>
            <a:r>
              <a:rPr lang="en-US" altLang="uk-UA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WO2011123645 </a:t>
            </a:r>
            <a:r>
              <a:rPr lang="en-US" altLang="uk-UA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/ </a:t>
            </a:r>
            <a:r>
              <a:rPr lang="en-US" altLang="uk-UA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PCT/US2011/030725 </a:t>
            </a:r>
            <a:r>
              <a:rPr lang="en-US" altLang="uk-UA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- </a:t>
            </a:r>
            <a:r>
              <a:rPr lang="en-US" altLang="uk-UA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itchFamily="34" charset="0"/>
              </a:rPr>
              <a:t>A PROCESS PATENT FOR THE PREPARATION OF THE ACTIVE COMPOUND. THE PATENT COVERS A CRYSTALLINE STRUCTURE OF NUCLEOSIDE PHOSPHORAMIDATES, A GENERAL STRUCTURAL FORMULA (MARKUSH STRUCTURE) OF NUCLEOSIDE PHOSPHORAMIDATES, AND A PROCESS OF PREPARATION OF THE ACTIVE COMPOUND.</a:t>
            </a:r>
          </a:p>
          <a:p>
            <a:endParaRPr lang="uk-UA" sz="1600" dirty="0">
              <a:solidFill>
                <a:schemeClr val="accent1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Прямокутник 2">
            <a:extLst>
              <a:ext uri="{FF2B5EF4-FFF2-40B4-BE49-F238E27FC236}">
                <a16:creationId xmlns:a16="http://schemas.microsoft.com/office/drawing/2014/main" id="{85B0E52D-C935-4F1E-B051-38BCAE43E272}"/>
              </a:ext>
            </a:extLst>
          </p:cNvPr>
          <p:cNvSpPr/>
          <p:nvPr/>
        </p:nvSpPr>
        <p:spPr>
          <a:xfrm>
            <a:off x="4736757" y="2264478"/>
            <a:ext cx="385770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endParaRPr lang="en-US" altLang="uk-UA" sz="16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Tahoma" pitchFamily="34" charset="0"/>
            </a:endParaRPr>
          </a:p>
          <a:p>
            <a:pPr>
              <a:buClr>
                <a:srgbClr val="FF0000"/>
              </a:buClr>
            </a:pPr>
            <a:r>
              <a:rPr lang="en-US" altLang="uk-UA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CLAIMS: 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uk-UA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CRYSTAL </a:t>
            </a:r>
            <a:r>
              <a:rPr lang="en-US" altLang="uk-UA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FORM,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uk-UA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PHARMACEUTICAL COMPOSITION,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uk-UA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ITS COMBINATION WITH OTHER ANTI-VIRAL DRUGS AND PROTEASE INHIBITORS,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uk-UA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USE OF CRYSTAL FORM FOR PREPARATION OF MEDICINE;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uk-UA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USING THE CRYSTAL FORM FOR TREATMENT OF HEPATITIS C,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uk-UA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METHOD OF TREATMENT BY THE ADMINISTRATION OF THE EFFECTIVE DOSE OF THE CRYSTALLINE FORM</a:t>
            </a:r>
            <a:endParaRPr lang="ru-RU" altLang="uk-UA" sz="16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Tahoma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D3305AF-76DB-434E-A5F8-73ABFC271811}"/>
              </a:ext>
            </a:extLst>
          </p:cNvPr>
          <p:cNvSpPr txBox="1">
            <a:spLocks/>
          </p:cNvSpPr>
          <p:nvPr/>
        </p:nvSpPr>
        <p:spPr>
          <a:xfrm>
            <a:off x="838200" y="476336"/>
            <a:ext cx="8915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endParaRPr lang="en-US" sz="2400" b="1" dirty="0">
              <a:solidFill>
                <a:schemeClr val="accent1">
                  <a:lumMod val="50000"/>
                </a:schemeClr>
              </a:solidFill>
              <a:latin typeface="Segoe UI" pitchFamily="34" charset="0"/>
              <a:ea typeface="+mn-ea"/>
              <a:cs typeface="Segoe UI" pitchFamily="34" charset="0"/>
            </a:endParaRPr>
          </a:p>
        </p:txBody>
      </p:sp>
      <p:pic>
        <p:nvPicPr>
          <p:cNvPr id="17" name="Picture 2" descr="Результат пошуку зображень за запитом &quot;open society foundation logo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3837" y="372089"/>
            <a:ext cx="678275" cy="67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Результат пошуку зображень за запитом &quot;выдродження   logo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306" y="443574"/>
            <a:ext cx="419531" cy="419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кутник 3">
            <a:extLst>
              <a:ext uri="{FF2B5EF4-FFF2-40B4-BE49-F238E27FC236}">
                <a16:creationId xmlns:a16="http://schemas.microsoft.com/office/drawing/2014/main" id="{2ECB0B19-91DF-4FF6-9C0B-2A1D2AF5DDB2}"/>
              </a:ext>
            </a:extLst>
          </p:cNvPr>
          <p:cNvSpPr/>
          <p:nvPr/>
        </p:nvSpPr>
        <p:spPr>
          <a:xfrm>
            <a:off x="1899684" y="1291149"/>
            <a:ext cx="6096000" cy="10064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0000"/>
              </a:lnSpc>
              <a:buClr>
                <a:srgbClr val="000000"/>
              </a:buClr>
            </a:pPr>
            <a:r>
              <a:rPr lang="en-US" altLang="uk-UA" dirty="0" smtClean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  <a:sym typeface="Tahoma" pitchFamily="34" charset="0"/>
              </a:rPr>
              <a:t>PATENT APPLICATION</a:t>
            </a:r>
            <a:endParaRPr lang="ru-RU" altLang="uk-UA" dirty="0">
              <a:solidFill>
                <a:schemeClr val="accent1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  <a:sym typeface="Tahoma" pitchFamily="34" charset="0"/>
            </a:endParaRPr>
          </a:p>
          <a:p>
            <a:pPr>
              <a:lnSpc>
                <a:spcPct val="110000"/>
              </a:lnSpc>
              <a:buClr>
                <a:srgbClr val="000000"/>
              </a:buClr>
            </a:pPr>
            <a:r>
              <a:rPr lang="en-US" altLang="uk-UA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  <a:sym typeface="Tahoma" pitchFamily="34" charset="0"/>
              </a:rPr>
              <a:t>NO. A201212444 ‘NUCLEOSIDE PHOSPHORAMIDATES</a:t>
            </a:r>
            <a:r>
              <a:rPr lang="en-US" altLang="uk-UA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  <a:sym typeface="Tahoma" pitchFamily="34" charset="0"/>
              </a:rPr>
              <a:t>’ </a:t>
            </a:r>
            <a:endParaRPr lang="ru-RU" altLang="uk-UA" dirty="0">
              <a:solidFill>
                <a:schemeClr val="accent1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  <a:sym typeface="Tahoma" pitchFamily="34" charset="0"/>
            </a:endParaRPr>
          </a:p>
          <a:p>
            <a:pPr>
              <a:lnSpc>
                <a:spcPct val="110000"/>
              </a:lnSpc>
              <a:buClr>
                <a:srgbClr val="000000"/>
              </a:buClr>
            </a:pPr>
            <a:r>
              <a:rPr lang="en-US" altLang="uk-UA" dirty="0" smtClean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  <a:sym typeface="Tahoma" pitchFamily="34" charset="0"/>
              </a:rPr>
              <a:t>FILED IN </a:t>
            </a:r>
            <a:r>
              <a:rPr lang="en-US" altLang="uk-UA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  <a:sym typeface="Tahoma" pitchFamily="34" charset="0"/>
              </a:rPr>
              <a:t>31 </a:t>
            </a:r>
            <a:r>
              <a:rPr lang="en-US" altLang="uk-UA" dirty="0" smtClean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  <a:sym typeface="Tahoma" pitchFamily="34" charset="0"/>
              </a:rPr>
              <a:t>MARCH </a:t>
            </a:r>
            <a:r>
              <a:rPr lang="en-US" altLang="uk-UA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  <a:sym typeface="Tahoma" pitchFamily="34" charset="0"/>
              </a:rPr>
              <a:t>2011 </a:t>
            </a:r>
          </a:p>
        </p:txBody>
      </p:sp>
      <p:pic>
        <p:nvPicPr>
          <p:cNvPr id="20" name="Picture 4" descr="Результат пошуку зображень за запитом &quot;patent icon&quot;">
            <a:extLst>
              <a:ext uri="{FF2B5EF4-FFF2-40B4-BE49-F238E27FC236}">
                <a16:creationId xmlns:a16="http://schemas.microsoft.com/office/drawing/2014/main" id="{3EF65BD7-CFC4-45FA-90EA-832F482059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75" y="1291149"/>
            <a:ext cx="1061484" cy="1061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763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6302" y="541657"/>
            <a:ext cx="823954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SOF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: 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PRE-GRANT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OPPOSITION 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IN UKRAINE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   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2112" y="443574"/>
            <a:ext cx="1261437" cy="47491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302" y="908723"/>
            <a:ext cx="5704950" cy="19533"/>
          </a:xfrm>
          <a:prstGeom prst="rect">
            <a:avLst/>
          </a:prstGeom>
        </p:spPr>
      </p:pic>
      <p:sp>
        <p:nvSpPr>
          <p:cNvPr id="5" name="Прямоугольник 2"/>
          <p:cNvSpPr/>
          <p:nvPr/>
        </p:nvSpPr>
        <p:spPr>
          <a:xfrm>
            <a:off x="414005" y="6301548"/>
            <a:ext cx="823954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StopTheSilenceAIDS2018		   				                          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TransitionPlan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4"/>
          <p:cNvSpPr>
            <a:spLocks noGrp="1"/>
          </p:cNvSpPr>
          <p:nvPr>
            <p:ph idx="1"/>
          </p:nvPr>
        </p:nvSpPr>
        <p:spPr>
          <a:xfrm>
            <a:off x="1650919" y="3455301"/>
            <a:ext cx="6568385" cy="60037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None/>
              <a:defRPr/>
            </a:pPr>
            <a:endParaRPr lang="ru-RU" altLang="ru-RU" sz="105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None/>
              <a:defRPr/>
            </a:pPr>
            <a:r>
              <a:rPr lang="en-US" altLang="ru-RU" sz="15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Tahoma" panose="020B0604030504040204" pitchFamily="34" charset="0"/>
              </a:rPr>
              <a:t>NO INVENTIVE STEP</a:t>
            </a:r>
            <a:r>
              <a:rPr lang="ru-RU" altLang="ru-RU" sz="15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Tahoma" panose="020B0604030504040204" pitchFamily="34" charset="0"/>
              </a:rPr>
              <a:t>:</a:t>
            </a:r>
            <a:endParaRPr lang="ru-RU" altLang="ru-RU" sz="105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uk-UA" sz="105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77BF09A-FDB5-4FA4-9410-80F9B3EB12CA}"/>
              </a:ext>
            </a:extLst>
          </p:cNvPr>
          <p:cNvSpPr txBox="1">
            <a:spLocks/>
          </p:cNvSpPr>
          <p:nvPr/>
        </p:nvSpPr>
        <p:spPr>
          <a:xfrm>
            <a:off x="880560" y="1125621"/>
            <a:ext cx="7130459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sz="15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COUNTERARGUMENTS TO</a:t>
            </a:r>
            <a:endParaRPr lang="en-US" sz="15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  <a:sym typeface="Tahoma" pitchFamily="34" charset="0"/>
            </a:endParaRPr>
          </a:p>
          <a:p>
            <a:r>
              <a:rPr lang="en-US" sz="15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Tahoma" pitchFamily="34" charset="0"/>
              </a:rPr>
              <a:t>GILEAD’S PATENT </a:t>
            </a:r>
            <a:r>
              <a:rPr lang="uk-UA" sz="15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Tahoma" pitchFamily="34" charset="0"/>
              </a:rPr>
              <a:t>А</a:t>
            </a:r>
            <a:r>
              <a:rPr lang="en-US" sz="15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Tahoma" pitchFamily="34" charset="0"/>
              </a:rPr>
              <a:t>PPLICATION 201212444</a:t>
            </a:r>
            <a:endParaRPr lang="en-US" sz="15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9" name="Групувати 17">
            <a:extLst>
              <a:ext uri="{FF2B5EF4-FFF2-40B4-BE49-F238E27FC236}">
                <a16:creationId xmlns:a16="http://schemas.microsoft.com/office/drawing/2014/main" id="{D06AAE8A-41CB-43AB-B989-F269C2F23208}"/>
              </a:ext>
            </a:extLst>
          </p:cNvPr>
          <p:cNvGrpSpPr/>
          <p:nvPr/>
        </p:nvGrpSpPr>
        <p:grpSpPr>
          <a:xfrm>
            <a:off x="880561" y="3688226"/>
            <a:ext cx="726224" cy="726224"/>
            <a:chOff x="1174081" y="4060796"/>
            <a:chExt cx="968299" cy="968299"/>
          </a:xfrm>
        </p:grpSpPr>
        <p:sp>
          <p:nvSpPr>
            <p:cNvPr id="10" name="Прямокутник 9">
              <a:extLst>
                <a:ext uri="{FF2B5EF4-FFF2-40B4-BE49-F238E27FC236}">
                  <a16:creationId xmlns:a16="http://schemas.microsoft.com/office/drawing/2014/main" id="{A81BE465-1378-47B6-98D8-D820E4199D3B}"/>
                </a:ext>
              </a:extLst>
            </p:cNvPr>
            <p:cNvSpPr/>
            <p:nvPr/>
          </p:nvSpPr>
          <p:spPr>
            <a:xfrm>
              <a:off x="1174081" y="4060796"/>
              <a:ext cx="968299" cy="968299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1" name="Picture 8" descr="Пов’язане зображення">
              <a:extLst>
                <a:ext uri="{FF2B5EF4-FFF2-40B4-BE49-F238E27FC236}">
                  <a16:creationId xmlns:a16="http://schemas.microsoft.com/office/drawing/2014/main" id="{A4BD13BB-B461-40AC-84AB-50AF00A8A0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2927" y="4162541"/>
              <a:ext cx="850605" cy="8506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" name="Групувати 10">
            <a:extLst>
              <a:ext uri="{FF2B5EF4-FFF2-40B4-BE49-F238E27FC236}">
                <a16:creationId xmlns:a16="http://schemas.microsoft.com/office/drawing/2014/main" id="{2E71C9C2-3124-430B-9525-9B630A80DCAA}"/>
              </a:ext>
            </a:extLst>
          </p:cNvPr>
          <p:cNvGrpSpPr/>
          <p:nvPr/>
        </p:nvGrpSpPr>
        <p:grpSpPr>
          <a:xfrm>
            <a:off x="880560" y="2283813"/>
            <a:ext cx="3904092" cy="1127232"/>
            <a:chOff x="1538396" y="2933289"/>
            <a:chExt cx="5205456" cy="1502977"/>
          </a:xfrm>
        </p:grpSpPr>
        <p:sp>
          <p:nvSpPr>
            <p:cNvPr id="13" name="Прямокутник 18">
              <a:extLst>
                <a:ext uri="{FF2B5EF4-FFF2-40B4-BE49-F238E27FC236}">
                  <a16:creationId xmlns:a16="http://schemas.microsoft.com/office/drawing/2014/main" id="{04B40EC3-65E5-4390-862E-CDAEB2625431}"/>
                </a:ext>
              </a:extLst>
            </p:cNvPr>
            <p:cNvSpPr/>
            <p:nvPr/>
          </p:nvSpPr>
          <p:spPr>
            <a:xfrm>
              <a:off x="1538396" y="2987749"/>
              <a:ext cx="968299" cy="968299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Прямокутник 7">
              <a:extLst>
                <a:ext uri="{FF2B5EF4-FFF2-40B4-BE49-F238E27FC236}">
                  <a16:creationId xmlns:a16="http://schemas.microsoft.com/office/drawing/2014/main" id="{6E978B77-8C6B-4066-AC7C-081C36E378B8}"/>
                </a:ext>
              </a:extLst>
            </p:cNvPr>
            <p:cNvSpPr/>
            <p:nvPr/>
          </p:nvSpPr>
          <p:spPr>
            <a:xfrm>
              <a:off x="2573079" y="2933289"/>
              <a:ext cx="4170773" cy="15029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Clr>
                  <a:srgbClr val="000000"/>
                </a:buClr>
                <a:defRPr/>
              </a:pPr>
              <a:r>
                <a:rPr lang="en-US" altLang="ru-RU" sz="1500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anose="020B0604030504040204" pitchFamily="34" charset="0"/>
                </a:rPr>
                <a:t>NOT NOVEL</a:t>
              </a:r>
              <a:r>
                <a:rPr lang="ru-RU" altLang="ru-RU" sz="1500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anose="020B0604030504040204" pitchFamily="34" charset="0"/>
                </a:rPr>
                <a:t>:</a:t>
              </a:r>
              <a:endParaRPr lang="en-US" altLang="ru-RU" sz="15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Tahoma" panose="020B0604030504040204" pitchFamily="34" charset="0"/>
              </a:endParaRPr>
            </a:p>
            <a:p>
              <a:pPr algn="just">
                <a:buClr>
                  <a:srgbClr val="000000"/>
                </a:buClr>
                <a:defRPr/>
              </a:pPr>
              <a:r>
                <a:rPr lang="en-US" altLang="ru-RU" sz="1100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anose="020B0604030504040204" pitchFamily="34" charset="0"/>
                </a:rPr>
                <a:t>Disclosed in the  previous application in the patent of the USA, international applications and article of one of the inventors on the patent application; </a:t>
              </a:r>
              <a:endParaRPr lang="en-US" altLang="ru-RU" sz="825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Tahoma" panose="020B0604030504040204" pitchFamily="34" charset="0"/>
              </a:endParaRPr>
            </a:p>
            <a:p>
              <a:pPr>
                <a:buClr>
                  <a:srgbClr val="000000"/>
                </a:buClr>
                <a:defRPr/>
              </a:pPr>
              <a:endParaRPr lang="en-US" altLang="ru-RU" sz="825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Tahoma" panose="020B0604030504040204" pitchFamily="34" charset="0"/>
              </a:endParaRPr>
            </a:p>
          </p:txBody>
        </p:sp>
        <p:pic>
          <p:nvPicPr>
            <p:cNvPr id="15" name="Picture 10" descr="Результат пошуку зображень за запитом &quot;new white icon&quot;">
              <a:extLst>
                <a:ext uri="{FF2B5EF4-FFF2-40B4-BE49-F238E27FC236}">
                  <a16:creationId xmlns:a16="http://schemas.microsoft.com/office/drawing/2014/main" id="{EE2849FA-D03B-4ECE-B36A-ED07C2339D5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387" y="3063781"/>
              <a:ext cx="876319" cy="8763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Прямокутник 15">
            <a:extLst>
              <a:ext uri="{FF2B5EF4-FFF2-40B4-BE49-F238E27FC236}">
                <a16:creationId xmlns:a16="http://schemas.microsoft.com/office/drawing/2014/main" id="{FBEEDD11-158A-4D5E-A9A4-03C295C48148}"/>
              </a:ext>
            </a:extLst>
          </p:cNvPr>
          <p:cNvSpPr/>
          <p:nvPr/>
        </p:nvSpPr>
        <p:spPr>
          <a:xfrm>
            <a:off x="4997303" y="3991513"/>
            <a:ext cx="322200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0000"/>
              </a:buClr>
              <a:defRPr/>
            </a:pPr>
            <a:r>
              <a:rPr lang="en-US" altLang="ru-RU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Production of pharmaceutical drugs with the use of specific polymorphic modification of crystalline compounds obvious for a specialist who knows data on crystalline compound</a:t>
            </a:r>
            <a:endParaRPr lang="ru-RU" altLang="ru-RU" sz="11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Прямокутник 16">
            <a:extLst>
              <a:ext uri="{FF2B5EF4-FFF2-40B4-BE49-F238E27FC236}">
                <a16:creationId xmlns:a16="http://schemas.microsoft.com/office/drawing/2014/main" id="{00E8B82B-9DEF-463D-BFBE-F75FA974BC15}"/>
              </a:ext>
            </a:extLst>
          </p:cNvPr>
          <p:cNvSpPr/>
          <p:nvPr/>
        </p:nvSpPr>
        <p:spPr>
          <a:xfrm>
            <a:off x="1656574" y="3940007"/>
            <a:ext cx="3128078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0000"/>
              </a:buClr>
              <a:defRPr/>
            </a:pPr>
            <a:r>
              <a:rPr lang="en-US" altLang="ru-RU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value of the angle of reflection of the crystalline structure </a:t>
            </a:r>
            <a:r>
              <a:rPr lang="en-US" altLang="ru-RU" sz="11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 characteristic parameter of the polymorphic modification of any crystal compound</a:t>
            </a:r>
            <a:r>
              <a:rPr lang="en-US" altLang="ru-RU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which were determined in the process of </a:t>
            </a:r>
            <a:r>
              <a:rPr lang="en-US" altLang="ru-RU" sz="11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known measurement of the crystal structure</a:t>
            </a:r>
            <a:r>
              <a:rPr lang="en-US" altLang="ru-RU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The value of the angle of reflection 2Θ </a:t>
            </a:r>
            <a:r>
              <a:rPr lang="en-US" altLang="ru-RU" sz="11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obvious for a specialist in this area</a:t>
            </a:r>
            <a:r>
              <a:rPr lang="en-US" altLang="ru-RU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can be determined, for example, by receiving a known crystalline compound of the powder in accordance with the D1-D4 data (PRIOR ART) and its inspection by X-ray diffraction on the powder</a:t>
            </a:r>
            <a:endParaRPr lang="ru-RU" altLang="ru-RU" sz="11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" descr="Результат пошуку зображень за запитом &quot;open society foundation logo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3837" y="372089"/>
            <a:ext cx="678275" cy="67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Результат пошуку зображень за запитом &quot;выдродження   logo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306" y="443574"/>
            <a:ext cx="419531" cy="419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965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14005" y="496366"/>
            <a:ext cx="8239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TIMELINE OF 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SOF PRE-GRANT OPPOSITION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 </a:t>
            </a:r>
            <a:endParaRPr lang="en-US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2112" y="443574"/>
            <a:ext cx="1261437" cy="47491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302" y="908723"/>
            <a:ext cx="5704950" cy="19533"/>
          </a:xfrm>
          <a:prstGeom prst="rect">
            <a:avLst/>
          </a:prstGeom>
        </p:spPr>
      </p:pic>
      <p:sp>
        <p:nvSpPr>
          <p:cNvPr id="5" name="Прямоугольник 2"/>
          <p:cNvSpPr/>
          <p:nvPr/>
        </p:nvSpPr>
        <p:spPr>
          <a:xfrm>
            <a:off x="414005" y="6301548"/>
            <a:ext cx="823954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StopTheSilenceAIDS2018		   				                          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TransitionPlan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Результат пошуку зображень за запитом &quot;open society foundation logo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3837" y="372089"/>
            <a:ext cx="678275" cy="67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Результат пошуку зображень за запитом &quot;выдродження   logo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306" y="443574"/>
            <a:ext cx="419531" cy="419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4" name="Групувати 116">
            <a:extLst>
              <a:ext uri="{FF2B5EF4-FFF2-40B4-BE49-F238E27FC236}">
                <a16:creationId xmlns:a16="http://schemas.microsoft.com/office/drawing/2014/main" id="{5361ACC4-2FEF-47CF-82ED-BBE1A5F82F2D}"/>
              </a:ext>
            </a:extLst>
          </p:cNvPr>
          <p:cNvGrpSpPr/>
          <p:nvPr/>
        </p:nvGrpSpPr>
        <p:grpSpPr>
          <a:xfrm>
            <a:off x="6903426" y="2509282"/>
            <a:ext cx="2157889" cy="1754326"/>
            <a:chOff x="8799719" y="1737045"/>
            <a:chExt cx="2877184" cy="2339100"/>
          </a:xfrm>
        </p:grpSpPr>
        <p:grpSp>
          <p:nvGrpSpPr>
            <p:cNvPr id="65" name="Групувати 111">
              <a:extLst>
                <a:ext uri="{FF2B5EF4-FFF2-40B4-BE49-F238E27FC236}">
                  <a16:creationId xmlns:a16="http://schemas.microsoft.com/office/drawing/2014/main" id="{A4A72D90-D22E-4E6F-A68E-EE651318EC6C}"/>
                </a:ext>
              </a:extLst>
            </p:cNvPr>
            <p:cNvGrpSpPr/>
            <p:nvPr/>
          </p:nvGrpSpPr>
          <p:grpSpPr>
            <a:xfrm>
              <a:off x="8879227" y="1737045"/>
              <a:ext cx="2797676" cy="2339100"/>
              <a:chOff x="684781" y="2201756"/>
              <a:chExt cx="5970944" cy="2339100"/>
            </a:xfrm>
          </p:grpSpPr>
          <p:cxnSp>
            <p:nvCxnSpPr>
              <p:cNvPr id="67" name="Пряма сполучна лінія 112">
                <a:extLst>
                  <a:ext uri="{FF2B5EF4-FFF2-40B4-BE49-F238E27FC236}">
                    <a16:creationId xmlns:a16="http://schemas.microsoft.com/office/drawing/2014/main" id="{D2DCC1B2-5CEA-41C5-ADBE-69D38830DE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4781" y="2294905"/>
                <a:ext cx="0" cy="1730817"/>
              </a:xfrm>
              <a:prstGeom prst="lin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Прямокутник 113">
                <a:extLst>
                  <a:ext uri="{FF2B5EF4-FFF2-40B4-BE49-F238E27FC236}">
                    <a16:creationId xmlns:a16="http://schemas.microsoft.com/office/drawing/2014/main" id="{A1B6A0BB-D60A-493A-ADA3-C2126FDBFE1B}"/>
                  </a:ext>
                </a:extLst>
              </p:cNvPr>
              <p:cNvSpPr/>
              <p:nvPr/>
            </p:nvSpPr>
            <p:spPr>
              <a:xfrm>
                <a:off x="757741" y="2201756"/>
                <a:ext cx="5897984" cy="23391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9525">
                  <a:spcBef>
                    <a:spcPct val="0"/>
                  </a:spcBef>
                  <a:buClr>
                    <a:srgbClr val="000000"/>
                  </a:buClr>
                </a:pPr>
                <a:r>
                  <a:rPr lang="en-US" altLang="ru-RU" sz="1200" b="1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Tahoma" pitchFamily="34" charset="0"/>
                  </a:rPr>
                  <a:t>FINAL REFUSAL </a:t>
                </a:r>
              </a:p>
              <a:p>
                <a:pPr marL="9525">
                  <a:spcBef>
                    <a:spcPct val="0"/>
                  </a:spcBef>
                  <a:buClr>
                    <a:srgbClr val="000000"/>
                  </a:buClr>
                </a:pPr>
                <a:r>
                  <a:rPr lang="en-US" altLang="ru-RU" sz="1200" b="1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Tahoma" pitchFamily="34" charset="0"/>
                  </a:rPr>
                  <a:t>OF UKR PATENT OFFICE</a:t>
                </a:r>
                <a:r>
                  <a:rPr lang="ru-RU" altLang="ru-RU" sz="1200" b="1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Tahoma" pitchFamily="34" charset="0"/>
                  </a:rPr>
                  <a:t> </a:t>
                </a:r>
              </a:p>
              <a:p>
                <a:pPr marL="9525">
                  <a:spcBef>
                    <a:spcPct val="0"/>
                  </a:spcBef>
                  <a:buClr>
                    <a:srgbClr val="000000"/>
                  </a:buClr>
                </a:pPr>
                <a:r>
                  <a:rPr lang="ru-RU" altLang="ru-RU" sz="1200" b="1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Tahoma" pitchFamily="34" charset="0"/>
                  </a:rPr>
                  <a:t>07.2017</a:t>
                </a:r>
              </a:p>
              <a:p>
                <a:pPr marL="9525">
                  <a:spcBef>
                    <a:spcPct val="0"/>
                  </a:spcBef>
                  <a:buClr>
                    <a:srgbClr val="000000"/>
                  </a:buClr>
                </a:pPr>
                <a:endParaRPr lang="ru-RU" altLang="ru-RU" sz="12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endParaRPr>
              </a:p>
              <a:p>
                <a:pPr marL="9525">
                  <a:spcBef>
                    <a:spcPct val="0"/>
                  </a:spcBef>
                  <a:buClr>
                    <a:srgbClr val="000000"/>
                  </a:buClr>
                </a:pPr>
                <a:r>
                  <a:rPr lang="en-US" altLang="ru-RU" sz="12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Tahoma" pitchFamily="34" charset="0"/>
                  </a:rPr>
                  <a:t>APPELATE BOARD </a:t>
                </a:r>
                <a:endParaRPr lang="en-US" altLang="ru-RU" sz="12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endParaRPr>
              </a:p>
              <a:p>
                <a:pPr marL="9525">
                  <a:spcBef>
                    <a:spcPct val="0"/>
                  </a:spcBef>
                  <a:buClr>
                    <a:srgbClr val="000000"/>
                  </a:buClr>
                </a:pPr>
                <a:r>
                  <a:rPr lang="en-US" altLang="ru-RU" sz="1200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Tahoma" pitchFamily="34" charset="0"/>
                  </a:rPr>
                  <a:t>DISMISSED</a:t>
                </a:r>
                <a:endParaRPr lang="en-US" altLang="ru-RU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endParaRPr>
              </a:p>
              <a:p>
                <a:pPr marL="9525">
                  <a:spcBef>
                    <a:spcPct val="0"/>
                  </a:spcBef>
                  <a:buClr>
                    <a:srgbClr val="000000"/>
                  </a:buClr>
                </a:pPr>
                <a:r>
                  <a:rPr lang="en-US" altLang="ru-RU" sz="12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Tahoma" pitchFamily="34" charset="0"/>
                  </a:rPr>
                  <a:t>APPEAL FROM GILEAD</a:t>
                </a:r>
                <a:endParaRPr lang="ru-RU" altLang="ru-RU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endParaRPr>
              </a:p>
              <a:p>
                <a:pPr marL="9525">
                  <a:spcBef>
                    <a:spcPct val="0"/>
                  </a:spcBef>
                  <a:buClr>
                    <a:srgbClr val="000000"/>
                  </a:buClr>
                </a:pPr>
                <a:endParaRPr lang="ru-RU" altLang="ru-RU" sz="12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endParaRPr>
              </a:p>
              <a:p>
                <a:pPr marL="9525">
                  <a:spcBef>
                    <a:spcPct val="0"/>
                  </a:spcBef>
                  <a:buClr>
                    <a:srgbClr val="000000"/>
                  </a:buClr>
                </a:pPr>
                <a:endParaRPr lang="ru-RU" altLang="ru-RU" sz="12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endParaRPr>
              </a:p>
            </p:txBody>
          </p:sp>
        </p:grpSp>
        <p:sp>
          <p:nvSpPr>
            <p:cNvPr id="66" name="Прямокутник 115">
              <a:extLst>
                <a:ext uri="{FF2B5EF4-FFF2-40B4-BE49-F238E27FC236}">
                  <a16:creationId xmlns:a16="http://schemas.microsoft.com/office/drawing/2014/main" id="{94C36E25-B47F-4DAB-9B34-82D120756570}"/>
                </a:ext>
              </a:extLst>
            </p:cNvPr>
            <p:cNvSpPr/>
            <p:nvPr/>
          </p:nvSpPr>
          <p:spPr>
            <a:xfrm>
              <a:off x="8799719" y="1830194"/>
              <a:ext cx="159016" cy="15901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9" name="Групувати 98">
            <a:extLst>
              <a:ext uri="{FF2B5EF4-FFF2-40B4-BE49-F238E27FC236}">
                <a16:creationId xmlns:a16="http://schemas.microsoft.com/office/drawing/2014/main" id="{9FC5766C-139B-4F86-89CE-56F03EA820A7}"/>
              </a:ext>
            </a:extLst>
          </p:cNvPr>
          <p:cNvGrpSpPr/>
          <p:nvPr/>
        </p:nvGrpSpPr>
        <p:grpSpPr>
          <a:xfrm>
            <a:off x="4160279" y="3058311"/>
            <a:ext cx="1352210" cy="884873"/>
            <a:chOff x="599432" y="2201756"/>
            <a:chExt cx="1802946" cy="1179830"/>
          </a:xfrm>
        </p:grpSpPr>
        <p:cxnSp>
          <p:nvCxnSpPr>
            <p:cNvPr id="70" name="Пряма сполучна лінія 99">
              <a:extLst>
                <a:ext uri="{FF2B5EF4-FFF2-40B4-BE49-F238E27FC236}">
                  <a16:creationId xmlns:a16="http://schemas.microsoft.com/office/drawing/2014/main" id="{3B10E11E-17FC-4244-8189-A9AD1132EAE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84781" y="2294905"/>
              <a:ext cx="1" cy="1086681"/>
            </a:xfrm>
            <a:prstGeom prst="lin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Прямокутник 100">
              <a:extLst>
                <a:ext uri="{FF2B5EF4-FFF2-40B4-BE49-F238E27FC236}">
                  <a16:creationId xmlns:a16="http://schemas.microsoft.com/office/drawing/2014/main" id="{FDD5305C-BD6C-4060-B091-284E2FF4EB2A}"/>
                </a:ext>
              </a:extLst>
            </p:cNvPr>
            <p:cNvSpPr/>
            <p:nvPr/>
          </p:nvSpPr>
          <p:spPr>
            <a:xfrm>
              <a:off x="757740" y="2201756"/>
              <a:ext cx="1644638" cy="110799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9525">
                <a:spcBef>
                  <a:spcPct val="0"/>
                </a:spcBef>
                <a:buClr>
                  <a:srgbClr val="000000"/>
                </a:buClr>
              </a:pPr>
              <a:r>
                <a:rPr lang="uk-UA" altLang="ru-RU" sz="12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3</a:t>
              </a:r>
              <a:r>
                <a:rPr lang="en-US" altLang="ru-RU" sz="1200" b="1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nd</a:t>
              </a:r>
              <a:r>
                <a:rPr lang="ru-RU" altLang="ru-RU" sz="12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 </a:t>
              </a:r>
            </a:p>
            <a:p>
              <a:pPr marL="9525">
                <a:spcBef>
                  <a:spcPct val="0"/>
                </a:spcBef>
                <a:buClr>
                  <a:srgbClr val="000000"/>
                </a:buClr>
              </a:pPr>
              <a:r>
                <a:rPr lang="en-US" altLang="ru-RU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PRELIMINARY</a:t>
              </a:r>
            </a:p>
            <a:p>
              <a:pPr marL="9525">
                <a:spcBef>
                  <a:spcPct val="0"/>
                </a:spcBef>
                <a:buClr>
                  <a:srgbClr val="000000"/>
                </a:buClr>
              </a:pPr>
              <a:r>
                <a:rPr lang="en-US" altLang="ru-RU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REFUSAL </a:t>
              </a:r>
              <a:endParaRPr lang="ru-RU" alt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endParaRPr>
            </a:p>
            <a:p>
              <a:pPr marL="9525">
                <a:spcBef>
                  <a:spcPct val="0"/>
                </a:spcBef>
                <a:buClr>
                  <a:srgbClr val="000000"/>
                </a:buClr>
              </a:pPr>
              <a:r>
                <a:rPr lang="en-US" altLang="ru-RU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25.0</a:t>
              </a:r>
              <a:r>
                <a:rPr lang="uk-UA" altLang="ru-RU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9</a:t>
              </a:r>
              <a:r>
                <a:rPr lang="ru-RU" altLang="ru-RU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.</a:t>
              </a:r>
              <a:r>
                <a:rPr lang="en-US" altLang="ru-RU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2015</a:t>
              </a:r>
            </a:p>
          </p:txBody>
        </p:sp>
        <p:sp>
          <p:nvSpPr>
            <p:cNvPr id="72" name="Прямокутник 101">
              <a:extLst>
                <a:ext uri="{FF2B5EF4-FFF2-40B4-BE49-F238E27FC236}">
                  <a16:creationId xmlns:a16="http://schemas.microsoft.com/office/drawing/2014/main" id="{F03A0460-4657-4755-ACF7-61A353DF0D97}"/>
                </a:ext>
              </a:extLst>
            </p:cNvPr>
            <p:cNvSpPr/>
            <p:nvPr/>
          </p:nvSpPr>
          <p:spPr>
            <a:xfrm>
              <a:off x="599432" y="2294905"/>
              <a:ext cx="159016" cy="15901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3" name="Групувати 90">
            <a:extLst>
              <a:ext uri="{FF2B5EF4-FFF2-40B4-BE49-F238E27FC236}">
                <a16:creationId xmlns:a16="http://schemas.microsoft.com/office/drawing/2014/main" id="{6913EE8E-F88B-4BF9-9EBA-DB430F1BB54B}"/>
              </a:ext>
            </a:extLst>
          </p:cNvPr>
          <p:cNvGrpSpPr/>
          <p:nvPr/>
        </p:nvGrpSpPr>
        <p:grpSpPr>
          <a:xfrm>
            <a:off x="4019017" y="3944809"/>
            <a:ext cx="1546567" cy="1607944"/>
            <a:chOff x="2720662" y="4269906"/>
            <a:chExt cx="2062088" cy="2143926"/>
          </a:xfrm>
        </p:grpSpPr>
        <p:sp>
          <p:nvSpPr>
            <p:cNvPr id="74" name="Прямокутник 91">
              <a:extLst>
                <a:ext uri="{FF2B5EF4-FFF2-40B4-BE49-F238E27FC236}">
                  <a16:creationId xmlns:a16="http://schemas.microsoft.com/office/drawing/2014/main" id="{63E81740-A99F-4426-9F03-1943BC8E2E25}"/>
                </a:ext>
              </a:extLst>
            </p:cNvPr>
            <p:cNvSpPr/>
            <p:nvPr/>
          </p:nvSpPr>
          <p:spPr>
            <a:xfrm>
              <a:off x="2909674" y="5305836"/>
              <a:ext cx="1873076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9525">
                <a:spcBef>
                  <a:spcPct val="0"/>
                </a:spcBef>
                <a:buClr>
                  <a:srgbClr val="000000"/>
                </a:buClr>
              </a:pPr>
              <a:r>
                <a:rPr lang="en-US" altLang="ru-RU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SUBMISSION</a:t>
              </a:r>
            </a:p>
            <a:p>
              <a:pPr marL="9525">
                <a:spcBef>
                  <a:spcPct val="0"/>
                </a:spcBef>
                <a:buClr>
                  <a:srgbClr val="000000"/>
                </a:buClr>
              </a:pPr>
              <a:r>
                <a:rPr lang="en-US" altLang="ru-RU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OF ADDITIONAL </a:t>
              </a:r>
            </a:p>
            <a:p>
              <a:pPr marL="9525">
                <a:spcBef>
                  <a:spcPct val="0"/>
                </a:spcBef>
                <a:buClr>
                  <a:srgbClr val="000000"/>
                </a:buClr>
              </a:pPr>
              <a:r>
                <a:rPr lang="en-US" altLang="ru-RU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ARGUMENTS</a:t>
              </a:r>
              <a:endParaRPr lang="ru-RU" alt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endParaRPr>
            </a:p>
            <a:p>
              <a:pPr marL="9525">
                <a:spcBef>
                  <a:spcPct val="0"/>
                </a:spcBef>
                <a:buClr>
                  <a:srgbClr val="000000"/>
                </a:buClr>
              </a:pPr>
              <a:r>
                <a:rPr lang="uk-UA" altLang="ru-RU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10.08</a:t>
              </a:r>
              <a:r>
                <a:rPr lang="ru-RU" altLang="ru-RU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.</a:t>
              </a:r>
              <a:r>
                <a:rPr lang="en-US" altLang="ru-RU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2015</a:t>
              </a:r>
              <a:endParaRPr lang="uk-UA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5" name="Пряма сполучна лінія 92">
              <a:extLst>
                <a:ext uri="{FF2B5EF4-FFF2-40B4-BE49-F238E27FC236}">
                  <a16:creationId xmlns:a16="http://schemas.microsoft.com/office/drawing/2014/main" id="{48256894-7E98-4055-8C09-A32EF2AF738D}"/>
                </a:ext>
              </a:extLst>
            </p:cNvPr>
            <p:cNvCxnSpPr>
              <a:cxnSpLocks/>
            </p:cNvCxnSpPr>
            <p:nvPr/>
          </p:nvCxnSpPr>
          <p:spPr>
            <a:xfrm>
              <a:off x="2787486" y="4269906"/>
              <a:ext cx="0" cy="1169302"/>
            </a:xfrm>
            <a:prstGeom prst="lin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Прямокутник 93">
              <a:extLst>
                <a:ext uri="{FF2B5EF4-FFF2-40B4-BE49-F238E27FC236}">
                  <a16:creationId xmlns:a16="http://schemas.microsoft.com/office/drawing/2014/main" id="{A04E8139-511D-4FE0-8BC9-46E599B2B425}"/>
                </a:ext>
              </a:extLst>
            </p:cNvPr>
            <p:cNvSpPr/>
            <p:nvPr/>
          </p:nvSpPr>
          <p:spPr>
            <a:xfrm>
              <a:off x="2720662" y="5439208"/>
              <a:ext cx="159016" cy="15901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7" name="Групувати 89">
            <a:extLst>
              <a:ext uri="{FF2B5EF4-FFF2-40B4-BE49-F238E27FC236}">
                <a16:creationId xmlns:a16="http://schemas.microsoft.com/office/drawing/2014/main" id="{B1D5D935-B94C-45D1-BE4F-B7E1839C5078}"/>
              </a:ext>
            </a:extLst>
          </p:cNvPr>
          <p:cNvGrpSpPr/>
          <p:nvPr/>
        </p:nvGrpSpPr>
        <p:grpSpPr>
          <a:xfrm>
            <a:off x="1885296" y="3877258"/>
            <a:ext cx="1836454" cy="1238612"/>
            <a:chOff x="2720662" y="4269906"/>
            <a:chExt cx="2448604" cy="1651483"/>
          </a:xfrm>
        </p:grpSpPr>
        <p:sp>
          <p:nvSpPr>
            <p:cNvPr id="78" name="Прямокутник 82">
              <a:extLst>
                <a:ext uri="{FF2B5EF4-FFF2-40B4-BE49-F238E27FC236}">
                  <a16:creationId xmlns:a16="http://schemas.microsoft.com/office/drawing/2014/main" id="{4D855D78-7843-4632-8173-2C1C49DB3579}"/>
                </a:ext>
              </a:extLst>
            </p:cNvPr>
            <p:cNvSpPr/>
            <p:nvPr/>
          </p:nvSpPr>
          <p:spPr>
            <a:xfrm>
              <a:off x="2909674" y="5305836"/>
              <a:ext cx="2259592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9525">
                <a:spcBef>
                  <a:spcPct val="0"/>
                </a:spcBef>
                <a:buClr>
                  <a:srgbClr val="000000"/>
                </a:buClr>
              </a:pPr>
              <a:r>
                <a:rPr lang="en-US" altLang="ru-RU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FILING OPPOSITION</a:t>
              </a:r>
              <a:endParaRPr lang="ru-RU" alt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endParaRPr>
            </a:p>
            <a:p>
              <a:pPr marL="9525">
                <a:spcBef>
                  <a:spcPct val="0"/>
                </a:spcBef>
                <a:buClr>
                  <a:srgbClr val="000000"/>
                </a:buClr>
              </a:pPr>
              <a:r>
                <a:rPr lang="en-US" altLang="ru-RU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30</a:t>
              </a:r>
              <a:r>
                <a:rPr lang="ru-RU" altLang="ru-RU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.04.</a:t>
              </a:r>
              <a:r>
                <a:rPr lang="en-US" altLang="ru-RU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2015</a:t>
              </a:r>
              <a:endParaRPr lang="uk-UA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9" name="Пряма сполучна лінія 83">
              <a:extLst>
                <a:ext uri="{FF2B5EF4-FFF2-40B4-BE49-F238E27FC236}">
                  <a16:creationId xmlns:a16="http://schemas.microsoft.com/office/drawing/2014/main" id="{28671759-FB27-4A3C-AC54-09DB9DE77B11}"/>
                </a:ext>
              </a:extLst>
            </p:cNvPr>
            <p:cNvCxnSpPr>
              <a:cxnSpLocks/>
            </p:cNvCxnSpPr>
            <p:nvPr/>
          </p:nvCxnSpPr>
          <p:spPr>
            <a:xfrm>
              <a:off x="2787485" y="4269906"/>
              <a:ext cx="1" cy="1169302"/>
            </a:xfrm>
            <a:prstGeom prst="lin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Прямокутник 84">
              <a:extLst>
                <a:ext uri="{FF2B5EF4-FFF2-40B4-BE49-F238E27FC236}">
                  <a16:creationId xmlns:a16="http://schemas.microsoft.com/office/drawing/2014/main" id="{EBCE6E91-B733-4536-8823-4BC9997ADAA7}"/>
                </a:ext>
              </a:extLst>
            </p:cNvPr>
            <p:cNvSpPr/>
            <p:nvPr/>
          </p:nvSpPr>
          <p:spPr>
            <a:xfrm>
              <a:off x="2720662" y="5439208"/>
              <a:ext cx="159016" cy="15901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1" name="Групувати 85">
            <a:extLst>
              <a:ext uri="{FF2B5EF4-FFF2-40B4-BE49-F238E27FC236}">
                <a16:creationId xmlns:a16="http://schemas.microsoft.com/office/drawing/2014/main" id="{9DC68B3C-75C3-4C85-8F60-7853D3FBD40B}"/>
              </a:ext>
            </a:extLst>
          </p:cNvPr>
          <p:cNvGrpSpPr/>
          <p:nvPr/>
        </p:nvGrpSpPr>
        <p:grpSpPr>
          <a:xfrm>
            <a:off x="2506454" y="2520315"/>
            <a:ext cx="1392734" cy="1356942"/>
            <a:chOff x="599432" y="2201756"/>
            <a:chExt cx="1856978" cy="1809256"/>
          </a:xfrm>
        </p:grpSpPr>
        <p:cxnSp>
          <p:nvCxnSpPr>
            <p:cNvPr id="82" name="Пряма сполучна лінія 86">
              <a:extLst>
                <a:ext uri="{FF2B5EF4-FFF2-40B4-BE49-F238E27FC236}">
                  <a16:creationId xmlns:a16="http://schemas.microsoft.com/office/drawing/2014/main" id="{044489C1-D625-4693-AAD6-2442B8A8957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84782" y="2294905"/>
              <a:ext cx="1" cy="1716107"/>
            </a:xfrm>
            <a:prstGeom prst="lin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Прямокутник 87">
              <a:extLst>
                <a:ext uri="{FF2B5EF4-FFF2-40B4-BE49-F238E27FC236}">
                  <a16:creationId xmlns:a16="http://schemas.microsoft.com/office/drawing/2014/main" id="{310D16F7-F90D-4EA2-9791-BD153A528BBF}"/>
                </a:ext>
              </a:extLst>
            </p:cNvPr>
            <p:cNvSpPr/>
            <p:nvPr/>
          </p:nvSpPr>
          <p:spPr>
            <a:xfrm>
              <a:off x="757740" y="2201756"/>
              <a:ext cx="1698670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9525">
                <a:spcBef>
                  <a:spcPct val="0"/>
                </a:spcBef>
                <a:buClr>
                  <a:srgbClr val="000000"/>
                </a:buClr>
              </a:pPr>
              <a:r>
                <a:rPr lang="en-US" altLang="ru-RU" sz="12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2nd</a:t>
              </a:r>
              <a:r>
                <a:rPr lang="ru-RU" altLang="ru-RU" sz="12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 </a:t>
              </a:r>
            </a:p>
            <a:p>
              <a:pPr marL="9525">
                <a:spcBef>
                  <a:spcPct val="0"/>
                </a:spcBef>
                <a:buClr>
                  <a:srgbClr val="000000"/>
                </a:buClr>
              </a:pPr>
              <a:r>
                <a:rPr lang="en-US" altLang="ru-RU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PRELIMINARY </a:t>
              </a:r>
            </a:p>
            <a:p>
              <a:pPr marL="9525">
                <a:spcBef>
                  <a:spcPct val="0"/>
                </a:spcBef>
                <a:buClr>
                  <a:srgbClr val="000000"/>
                </a:buClr>
              </a:pPr>
              <a:r>
                <a:rPr lang="en-US" altLang="ru-RU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REFUSAL </a:t>
              </a:r>
              <a:endParaRPr lang="ru-RU" alt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endParaRPr>
            </a:p>
            <a:p>
              <a:pPr marL="9525">
                <a:spcBef>
                  <a:spcPct val="0"/>
                </a:spcBef>
                <a:buClr>
                  <a:srgbClr val="000000"/>
                </a:buClr>
              </a:pPr>
              <a:r>
                <a:rPr lang="en-US" altLang="ru-RU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25.05</a:t>
              </a:r>
              <a:r>
                <a:rPr lang="ru-RU" altLang="ru-RU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.</a:t>
              </a:r>
              <a:r>
                <a:rPr lang="en-US" altLang="ru-RU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2015</a:t>
              </a:r>
            </a:p>
          </p:txBody>
        </p:sp>
        <p:sp>
          <p:nvSpPr>
            <p:cNvPr id="84" name="Прямокутник 88">
              <a:extLst>
                <a:ext uri="{FF2B5EF4-FFF2-40B4-BE49-F238E27FC236}">
                  <a16:creationId xmlns:a16="http://schemas.microsoft.com/office/drawing/2014/main" id="{FD73E743-1277-4952-87CE-1056D194602A}"/>
                </a:ext>
              </a:extLst>
            </p:cNvPr>
            <p:cNvSpPr/>
            <p:nvPr/>
          </p:nvSpPr>
          <p:spPr>
            <a:xfrm>
              <a:off x="599432" y="2294905"/>
              <a:ext cx="159016" cy="15901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5" name="Групувати 81">
            <a:extLst>
              <a:ext uri="{FF2B5EF4-FFF2-40B4-BE49-F238E27FC236}">
                <a16:creationId xmlns:a16="http://schemas.microsoft.com/office/drawing/2014/main" id="{D1F78BC4-E233-4637-A719-9F96CD3DA517}"/>
              </a:ext>
            </a:extLst>
          </p:cNvPr>
          <p:cNvGrpSpPr/>
          <p:nvPr/>
        </p:nvGrpSpPr>
        <p:grpSpPr>
          <a:xfrm>
            <a:off x="858558" y="3074225"/>
            <a:ext cx="1392734" cy="916105"/>
            <a:chOff x="1271849" y="2208264"/>
            <a:chExt cx="1856978" cy="1221473"/>
          </a:xfrm>
        </p:grpSpPr>
        <p:cxnSp>
          <p:nvCxnSpPr>
            <p:cNvPr id="86" name="Пряма сполучна лінія 75">
              <a:extLst>
                <a:ext uri="{FF2B5EF4-FFF2-40B4-BE49-F238E27FC236}">
                  <a16:creationId xmlns:a16="http://schemas.microsoft.com/office/drawing/2014/main" id="{452596C8-FE43-4C2E-BF3D-68274A6E38BD}"/>
                </a:ext>
              </a:extLst>
            </p:cNvPr>
            <p:cNvCxnSpPr>
              <a:cxnSpLocks/>
            </p:cNvCxnSpPr>
            <p:nvPr/>
          </p:nvCxnSpPr>
          <p:spPr>
            <a:xfrm>
              <a:off x="1350738" y="2301413"/>
              <a:ext cx="530" cy="11283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Прямокутник 73">
              <a:extLst>
                <a:ext uri="{FF2B5EF4-FFF2-40B4-BE49-F238E27FC236}">
                  <a16:creationId xmlns:a16="http://schemas.microsoft.com/office/drawing/2014/main" id="{D8DE0217-772A-41CF-85A8-3C76FC6CCACB}"/>
                </a:ext>
              </a:extLst>
            </p:cNvPr>
            <p:cNvSpPr/>
            <p:nvPr/>
          </p:nvSpPr>
          <p:spPr>
            <a:xfrm>
              <a:off x="1430157" y="2208264"/>
              <a:ext cx="1698670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9525">
                <a:spcBef>
                  <a:spcPct val="0"/>
                </a:spcBef>
                <a:buClr>
                  <a:srgbClr val="000000"/>
                </a:buClr>
              </a:pPr>
              <a:r>
                <a:rPr lang="ru-RU" altLang="ru-RU" sz="12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1</a:t>
              </a:r>
              <a:r>
                <a:rPr lang="en-US" altLang="ru-RU" sz="1200" b="1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th</a:t>
              </a:r>
              <a:r>
                <a:rPr lang="ru-RU" altLang="ru-RU" sz="12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 </a:t>
              </a:r>
            </a:p>
            <a:p>
              <a:pPr marL="9525">
                <a:spcBef>
                  <a:spcPct val="0"/>
                </a:spcBef>
                <a:buClr>
                  <a:srgbClr val="000000"/>
                </a:buClr>
              </a:pPr>
              <a:r>
                <a:rPr lang="en-US" altLang="ru-RU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PRELIMINARY </a:t>
              </a:r>
            </a:p>
            <a:p>
              <a:pPr marL="9525">
                <a:spcBef>
                  <a:spcPct val="0"/>
                </a:spcBef>
                <a:buClr>
                  <a:srgbClr val="000000"/>
                </a:buClr>
              </a:pPr>
              <a:r>
                <a:rPr lang="en-US" altLang="ru-RU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REFUSAL </a:t>
              </a:r>
              <a:endParaRPr lang="ru-RU" alt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endParaRPr>
            </a:p>
            <a:p>
              <a:pPr marL="9525">
                <a:spcBef>
                  <a:spcPct val="0"/>
                </a:spcBef>
                <a:buClr>
                  <a:srgbClr val="000000"/>
                </a:buClr>
              </a:pPr>
              <a:r>
                <a:rPr lang="en-US" altLang="ru-RU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03</a:t>
              </a:r>
              <a:r>
                <a:rPr lang="ru-RU" altLang="ru-RU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.02.</a:t>
              </a:r>
              <a:r>
                <a:rPr lang="en-US" altLang="ru-RU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2015</a:t>
              </a:r>
            </a:p>
          </p:txBody>
        </p:sp>
        <p:sp>
          <p:nvSpPr>
            <p:cNvPr id="88" name="Прямокутник 76">
              <a:extLst>
                <a:ext uri="{FF2B5EF4-FFF2-40B4-BE49-F238E27FC236}">
                  <a16:creationId xmlns:a16="http://schemas.microsoft.com/office/drawing/2014/main" id="{67F3FDEC-9D5E-47F8-B5C6-7493694EA646}"/>
                </a:ext>
              </a:extLst>
            </p:cNvPr>
            <p:cNvSpPr/>
            <p:nvPr/>
          </p:nvSpPr>
          <p:spPr>
            <a:xfrm>
              <a:off x="1271849" y="2301413"/>
              <a:ext cx="159016" cy="1590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9" name="Прямокутник 71">
            <a:extLst>
              <a:ext uri="{FF2B5EF4-FFF2-40B4-BE49-F238E27FC236}">
                <a16:creationId xmlns:a16="http://schemas.microsoft.com/office/drawing/2014/main" id="{CBA53796-80A5-4116-9C46-13FF7963D75D}"/>
              </a:ext>
            </a:extLst>
          </p:cNvPr>
          <p:cNvSpPr/>
          <p:nvPr/>
        </p:nvSpPr>
        <p:spPr>
          <a:xfrm>
            <a:off x="-12975" y="3861344"/>
            <a:ext cx="4961213" cy="21490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Прямокутник 122">
            <a:extLst>
              <a:ext uri="{FF2B5EF4-FFF2-40B4-BE49-F238E27FC236}">
                <a16:creationId xmlns:a16="http://schemas.microsoft.com/office/drawing/2014/main" id="{0E319E2B-2D8D-42D7-90C8-CFD30E54D8C2}"/>
              </a:ext>
            </a:extLst>
          </p:cNvPr>
          <p:cNvSpPr/>
          <p:nvPr/>
        </p:nvSpPr>
        <p:spPr>
          <a:xfrm>
            <a:off x="4933595" y="3861344"/>
            <a:ext cx="924990" cy="21490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Прямокутник 123">
            <a:extLst>
              <a:ext uri="{FF2B5EF4-FFF2-40B4-BE49-F238E27FC236}">
                <a16:creationId xmlns:a16="http://schemas.microsoft.com/office/drawing/2014/main" id="{0DDC80C9-7B47-465C-BF75-F5DAC28D1549}"/>
              </a:ext>
            </a:extLst>
          </p:cNvPr>
          <p:cNvSpPr/>
          <p:nvPr/>
        </p:nvSpPr>
        <p:spPr>
          <a:xfrm>
            <a:off x="5858585" y="3861344"/>
            <a:ext cx="3266575" cy="21490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itle 1">
            <a:extLst>
              <a:ext uri="{FF2B5EF4-FFF2-40B4-BE49-F238E27FC236}">
                <a16:creationId xmlns:a16="http://schemas.microsoft.com/office/drawing/2014/main" id="{2256969E-271F-49A7-B34E-60CDB9F0FFB6}"/>
              </a:ext>
            </a:extLst>
          </p:cNvPr>
          <p:cNvSpPr txBox="1">
            <a:spLocks/>
          </p:cNvSpPr>
          <p:nvPr/>
        </p:nvSpPr>
        <p:spPr>
          <a:xfrm>
            <a:off x="32663" y="3519514"/>
            <a:ext cx="867417" cy="51133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uk-UA" sz="2400" b="1" dirty="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Tahoma" pitchFamily="34" charset="0"/>
              </a:rPr>
              <a:t>2015</a:t>
            </a:r>
            <a:endParaRPr lang="en-US" sz="2400" b="1" dirty="0">
              <a:solidFill>
                <a:schemeClr val="accent4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3" name="Title 1">
            <a:extLst>
              <a:ext uri="{FF2B5EF4-FFF2-40B4-BE49-F238E27FC236}">
                <a16:creationId xmlns:a16="http://schemas.microsoft.com/office/drawing/2014/main" id="{B732756F-C236-4BAA-9DAE-39989767614B}"/>
              </a:ext>
            </a:extLst>
          </p:cNvPr>
          <p:cNvSpPr txBox="1">
            <a:spLocks/>
          </p:cNvSpPr>
          <p:nvPr/>
        </p:nvSpPr>
        <p:spPr>
          <a:xfrm>
            <a:off x="5983572" y="3509163"/>
            <a:ext cx="867417" cy="51133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uk-UA" sz="2400" b="1" dirty="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Tahoma" pitchFamily="34" charset="0"/>
              </a:rPr>
              <a:t>2017</a:t>
            </a:r>
            <a:endParaRPr lang="en-US" sz="2400" b="1" dirty="0">
              <a:solidFill>
                <a:schemeClr val="accent4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8" name="Прямокутник 91">
            <a:extLst>
              <a:ext uri="{FF2B5EF4-FFF2-40B4-BE49-F238E27FC236}">
                <a16:creationId xmlns:a16="http://schemas.microsoft.com/office/drawing/2014/main" id="{63E81740-A99F-4426-9F03-1943BC8E2E25}"/>
              </a:ext>
            </a:extLst>
          </p:cNvPr>
          <p:cNvSpPr/>
          <p:nvPr/>
        </p:nvSpPr>
        <p:spPr>
          <a:xfrm>
            <a:off x="7364030" y="4848518"/>
            <a:ext cx="1694695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525">
              <a:spcBef>
                <a:spcPct val="0"/>
              </a:spcBef>
              <a:buClr>
                <a:srgbClr val="000000"/>
              </a:buClr>
            </a:pPr>
            <a:r>
              <a:rPr lang="en-US" alt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VOLUNTARY</a:t>
            </a:r>
          </a:p>
          <a:p>
            <a:pPr marL="9525">
              <a:spcBef>
                <a:spcPct val="0"/>
              </a:spcBef>
              <a:buClr>
                <a:srgbClr val="000000"/>
              </a:buClr>
            </a:pPr>
            <a:r>
              <a:rPr lang="en-US" alt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LICENSE </a:t>
            </a:r>
          </a:p>
          <a:p>
            <a:pPr marL="9525">
              <a:spcBef>
                <a:spcPct val="0"/>
              </a:spcBef>
              <a:buClr>
                <a:srgbClr val="000000"/>
              </a:buClr>
            </a:pPr>
            <a:r>
              <a:rPr lang="en-US" alt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EXPANSION </a:t>
            </a:r>
          </a:p>
          <a:p>
            <a:pPr marL="9525">
              <a:spcBef>
                <a:spcPct val="0"/>
              </a:spcBef>
              <a:buClr>
                <a:srgbClr val="000000"/>
              </a:buClr>
            </a:pPr>
            <a:r>
              <a:rPr lang="en-US" alt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ANNOUNCED</a:t>
            </a:r>
            <a:endParaRPr lang="ru-RU" alt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  <a:sym typeface="Tahoma" pitchFamily="34" charset="0"/>
            </a:endParaRPr>
          </a:p>
          <a:p>
            <a:pPr marL="9525">
              <a:spcBef>
                <a:spcPct val="0"/>
              </a:spcBef>
              <a:buClr>
                <a:srgbClr val="000000"/>
              </a:buClr>
            </a:pPr>
            <a:r>
              <a:rPr lang="en-US" altLang="ru-R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24</a:t>
            </a:r>
            <a:r>
              <a:rPr lang="uk-UA" altLang="ru-R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.08</a:t>
            </a:r>
            <a:r>
              <a:rPr lang="ru-RU" alt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.</a:t>
            </a:r>
            <a:r>
              <a:rPr lang="en-US" altLang="ru-R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2017</a:t>
            </a:r>
            <a:endParaRPr lang="uk-UA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9" name="Пряма сполучна лінія 92">
            <a:extLst>
              <a:ext uri="{FF2B5EF4-FFF2-40B4-BE49-F238E27FC236}">
                <a16:creationId xmlns:a16="http://schemas.microsoft.com/office/drawing/2014/main" id="{48256894-7E98-4055-8C09-A32EF2AF738D}"/>
              </a:ext>
            </a:extLst>
          </p:cNvPr>
          <p:cNvCxnSpPr>
            <a:cxnSpLocks/>
          </p:cNvCxnSpPr>
          <p:nvPr/>
        </p:nvCxnSpPr>
        <p:spPr>
          <a:xfrm>
            <a:off x="7272389" y="4071571"/>
            <a:ext cx="0" cy="876976"/>
          </a:xfrm>
          <a:prstGeom prst="lin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Прямокутник 93">
            <a:extLst>
              <a:ext uri="{FF2B5EF4-FFF2-40B4-BE49-F238E27FC236}">
                <a16:creationId xmlns:a16="http://schemas.microsoft.com/office/drawing/2014/main" id="{A04E8139-511D-4FE0-8BC9-46E599B2B425}"/>
              </a:ext>
            </a:extLst>
          </p:cNvPr>
          <p:cNvSpPr/>
          <p:nvPr/>
        </p:nvSpPr>
        <p:spPr>
          <a:xfrm>
            <a:off x="7222271" y="4948547"/>
            <a:ext cx="119262" cy="11926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73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14005" y="496366"/>
            <a:ext cx="823954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DUE TO </a:t>
            </a:r>
            <a:r>
              <a:rPr lang="en-US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FILED IN 2015 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PATENT </a:t>
            </a:r>
            <a:r>
              <a:rPr lang="en-US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OPPOSITIONS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: </a:t>
            </a:r>
            <a:endParaRPr lang="en-US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  <a:sym typeface="Tahoma" pitchFamily="34" charset="0"/>
            </a:endParaRPr>
          </a:p>
          <a:p>
            <a:endParaRPr lang="ru-RU" sz="1600" b="1" dirty="0">
              <a:latin typeface="Arial" panose="020B0604020202020204" pitchFamily="34" charset="0"/>
              <a:cs typeface="Arial" panose="020B0604020202020204" pitchFamily="34" charset="0"/>
              <a:sym typeface="Tahoma" pitchFamily="34" charset="0"/>
            </a:endParaRPr>
          </a:p>
          <a:p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TEMPORARY COMPETITION ON SOF APPEARED IN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 2016 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2112" y="443574"/>
            <a:ext cx="1261437" cy="47491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302" y="908723"/>
            <a:ext cx="5704950" cy="19533"/>
          </a:xfrm>
          <a:prstGeom prst="rect">
            <a:avLst/>
          </a:prstGeom>
        </p:spPr>
      </p:pic>
      <p:sp>
        <p:nvSpPr>
          <p:cNvPr id="6" name="Прямоугольник 2"/>
          <p:cNvSpPr/>
          <p:nvPr/>
        </p:nvSpPr>
        <p:spPr>
          <a:xfrm>
            <a:off x="414005" y="6301548"/>
            <a:ext cx="823954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StopTheSilenceAIDS2018		   				                          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TransitionPlan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олілінія: фігура 11">
            <a:extLst>
              <a:ext uri="{FF2B5EF4-FFF2-40B4-BE49-F238E27FC236}">
                <a16:creationId xmlns:a16="http://schemas.microsoft.com/office/drawing/2014/main" id="{B11C6568-4BEA-4E06-AC32-743FF854E2C5}"/>
              </a:ext>
            </a:extLst>
          </p:cNvPr>
          <p:cNvSpPr/>
          <p:nvPr/>
        </p:nvSpPr>
        <p:spPr>
          <a:xfrm>
            <a:off x="1020726" y="2858829"/>
            <a:ext cx="6546998" cy="2296633"/>
          </a:xfrm>
          <a:custGeom>
            <a:avLst/>
            <a:gdLst>
              <a:gd name="connsiteX0" fmla="*/ 0 w 8729331"/>
              <a:gd name="connsiteY0" fmla="*/ 0 h 3062177"/>
              <a:gd name="connsiteX1" fmla="*/ 2434856 w 8729331"/>
              <a:gd name="connsiteY1" fmla="*/ 2041451 h 3062177"/>
              <a:gd name="connsiteX2" fmla="*/ 5911703 w 8729331"/>
              <a:gd name="connsiteY2" fmla="*/ 1626781 h 3062177"/>
              <a:gd name="connsiteX3" fmla="*/ 8729331 w 8729331"/>
              <a:gd name="connsiteY3" fmla="*/ 3062177 h 3062177"/>
              <a:gd name="connsiteX4" fmla="*/ 8729331 w 8729331"/>
              <a:gd name="connsiteY4" fmla="*/ 3062177 h 306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9331" h="3062177">
                <a:moveTo>
                  <a:pt x="0" y="0"/>
                </a:moveTo>
                <a:cubicBezTo>
                  <a:pt x="724786" y="885160"/>
                  <a:pt x="1449572" y="1770321"/>
                  <a:pt x="2434856" y="2041451"/>
                </a:cubicBezTo>
                <a:cubicBezTo>
                  <a:pt x="3420140" y="2312581"/>
                  <a:pt x="4862624" y="1456660"/>
                  <a:pt x="5911703" y="1626781"/>
                </a:cubicBezTo>
                <a:cubicBezTo>
                  <a:pt x="6960782" y="1796902"/>
                  <a:pt x="8729331" y="3062177"/>
                  <a:pt x="8729331" y="3062177"/>
                </a:cubicBezTo>
                <a:lnTo>
                  <a:pt x="8729331" y="3062177"/>
                </a:ln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609016" y="2588838"/>
            <a:ext cx="2601952" cy="730381"/>
            <a:chOff x="2261094" y="3402992"/>
            <a:chExt cx="3469269" cy="973842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2261094" y="3402992"/>
              <a:ext cx="1133219" cy="966223"/>
              <a:chOff x="3365789" y="4272568"/>
              <a:chExt cx="280786" cy="239408"/>
            </a:xfrm>
          </p:grpSpPr>
          <p:sp>
            <p:nvSpPr>
              <p:cNvPr id="13" name="Овал 12"/>
              <p:cNvSpPr/>
              <p:nvPr/>
            </p:nvSpPr>
            <p:spPr>
              <a:xfrm>
                <a:off x="3378191" y="4272568"/>
                <a:ext cx="239407" cy="239408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3365789" y="4337805"/>
                <a:ext cx="280786" cy="1220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buClr>
                    <a:srgbClr val="000000"/>
                  </a:buClr>
                  <a:buSzPct val="25000"/>
                </a:pPr>
                <a:r>
                  <a:rPr lang="ru-RU" b="1" dirty="0">
                    <a:solidFill>
                      <a:schemeClr val="bg1"/>
                    </a:solidFill>
                    <a:latin typeface="Arial" panose="020B0604020202020204" pitchFamily="34" charset="0"/>
                    <a:ea typeface="Segoe UI" panose="020B0502040204020203" pitchFamily="34" charset="0"/>
                    <a:cs typeface="Arial" panose="020B0604020202020204" pitchFamily="34" charset="0"/>
                  </a:rPr>
                  <a:t>1350</a:t>
                </a:r>
                <a:r>
                  <a:rPr lang="en-US" b="1" dirty="0">
                    <a:solidFill>
                      <a:schemeClr val="bg1"/>
                    </a:solidFill>
                    <a:latin typeface="Arial" panose="020B0604020202020204" pitchFamily="34" charset="0"/>
                    <a:ea typeface="Segoe UI" panose="020B0502040204020203" pitchFamily="34" charset="0"/>
                    <a:cs typeface="Arial" panose="020B0604020202020204" pitchFamily="34" charset="0"/>
                  </a:rPr>
                  <a:t>$</a:t>
                </a:r>
              </a:p>
            </p:txBody>
          </p:sp>
        </p:grpSp>
        <p:sp>
          <p:nvSpPr>
            <p:cNvPr id="12" name="Прямоугольник 11"/>
            <p:cNvSpPr/>
            <p:nvPr/>
          </p:nvSpPr>
          <p:spPr>
            <a:xfrm>
              <a:off x="3239938" y="3422725"/>
              <a:ext cx="2490425" cy="9541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350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ea typeface="Segoe UI" pitchFamily="34" charset="0"/>
                  <a:cs typeface="Arial" panose="020B0604020202020204" pitchFamily="34" charset="0"/>
                </a:rPr>
                <a:t>Q1 2016 </a:t>
              </a:r>
            </a:p>
            <a:p>
              <a:pPr lvl="0"/>
              <a:r>
                <a:rPr lang="en-US" sz="135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ea typeface="Segoe UI" pitchFamily="34" charset="0"/>
                  <a:cs typeface="Arial" panose="020B0604020202020204" pitchFamily="34" charset="0"/>
                </a:rPr>
                <a:t>GILEAD SOF PRICE </a:t>
              </a:r>
            </a:p>
            <a:p>
              <a:pPr lvl="0"/>
              <a:r>
                <a:rPr lang="en-US" sz="135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ea typeface="Segoe UI" pitchFamily="34" charset="0"/>
                  <a:cs typeface="Arial" panose="020B0604020202020204" pitchFamily="34" charset="0"/>
                </a:rPr>
                <a:t>FOR MOH UKRAINE</a:t>
              </a:r>
              <a:r>
                <a:rPr lang="en-US" sz="1350" dirty="0">
                  <a:latin typeface="Arial" panose="020B0604020202020204" pitchFamily="34" charset="0"/>
                  <a:ea typeface="Segoe UI" panose="020B0502040204020203" pitchFamily="34" charset="0"/>
                  <a:cs typeface="Arial" panose="020B0604020202020204" pitchFamily="34" charset="0"/>
                </a:rPr>
                <a:t> </a:t>
              </a:r>
              <a:endParaRPr lang="uk-UA" sz="1350" dirty="0"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Групувати 2">
            <a:extLst>
              <a:ext uri="{FF2B5EF4-FFF2-40B4-BE49-F238E27FC236}">
                <a16:creationId xmlns:a16="http://schemas.microsoft.com/office/drawing/2014/main" id="{38DC22EB-A9C9-4B50-9EFF-C7814E215629}"/>
              </a:ext>
            </a:extLst>
          </p:cNvPr>
          <p:cNvGrpSpPr/>
          <p:nvPr/>
        </p:nvGrpSpPr>
        <p:grpSpPr>
          <a:xfrm>
            <a:off x="2416019" y="3760727"/>
            <a:ext cx="1910256" cy="863386"/>
            <a:chOff x="3915072" y="4473528"/>
            <a:chExt cx="2547007" cy="1151181"/>
          </a:xfrm>
        </p:grpSpPr>
        <p:sp>
          <p:nvSpPr>
            <p:cNvPr id="16" name="Овал 15">
              <a:extLst>
                <a:ext uri="{FF2B5EF4-FFF2-40B4-BE49-F238E27FC236}">
                  <a16:creationId xmlns:a16="http://schemas.microsoft.com/office/drawing/2014/main" id="{3F74A953-33A6-4825-A5B9-6AB7E8F1FAC3}"/>
                </a:ext>
              </a:extLst>
            </p:cNvPr>
            <p:cNvSpPr/>
            <p:nvPr/>
          </p:nvSpPr>
          <p:spPr>
            <a:xfrm>
              <a:off x="3915072" y="4658486"/>
              <a:ext cx="966218" cy="966223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5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7" name="Группа 16"/>
            <p:cNvGrpSpPr/>
            <p:nvPr/>
          </p:nvGrpSpPr>
          <p:grpSpPr>
            <a:xfrm>
              <a:off x="4015770" y="4473528"/>
              <a:ext cx="2446309" cy="929680"/>
              <a:chOff x="3343184" y="3505005"/>
              <a:chExt cx="2446309" cy="929680"/>
            </a:xfrm>
          </p:grpSpPr>
          <p:sp>
            <p:nvSpPr>
              <p:cNvPr id="18" name="Прямоугольник 17"/>
              <p:cNvSpPr/>
              <p:nvPr/>
            </p:nvSpPr>
            <p:spPr>
              <a:xfrm>
                <a:off x="3343184" y="3942243"/>
                <a:ext cx="955817" cy="4924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buClr>
                    <a:srgbClr val="000000"/>
                  </a:buClr>
                  <a:buSzPct val="25000"/>
                </a:pPr>
                <a:r>
                  <a:rPr lang="en-US" b="1" dirty="0">
                    <a:solidFill>
                      <a:schemeClr val="bg1"/>
                    </a:solidFill>
                    <a:latin typeface="Arial" panose="020B0604020202020204" pitchFamily="34" charset="0"/>
                    <a:ea typeface="Segoe UI" panose="020B0502040204020203" pitchFamily="34" charset="0"/>
                    <a:cs typeface="Arial" panose="020B0604020202020204" pitchFamily="34" charset="0"/>
                  </a:rPr>
                  <a:t>702$</a:t>
                </a:r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4248045" y="3505005"/>
                <a:ext cx="1541448" cy="6771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1350" b="1" dirty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ea typeface="Segoe UI" panose="020B0502040204020203" pitchFamily="34" charset="0"/>
                    <a:cs typeface="Arial" panose="020B0604020202020204" pitchFamily="34" charset="0"/>
                  </a:rPr>
                  <a:t>Q2 2016 </a:t>
                </a:r>
              </a:p>
              <a:p>
                <a:pPr lvl="0"/>
                <a:r>
                  <a:rPr lang="en-US" sz="1350" dirty="0" err="1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ea typeface="Segoe UI" pitchFamily="34" charset="0"/>
                    <a:cs typeface="Arial" panose="020B0604020202020204" pitchFamily="34" charset="0"/>
                  </a:rPr>
                  <a:t>Pharco</a:t>
                </a:r>
                <a:r>
                  <a:rPr lang="en-US" sz="1350" dirty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ea typeface="Segoe UI" pitchFamily="34" charset="0"/>
                    <a:cs typeface="Arial" panose="020B0604020202020204" pitchFamily="34" charset="0"/>
                  </a:rPr>
                  <a:t> price</a:t>
                </a:r>
                <a:endParaRPr lang="ru-RU" sz="135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ea typeface="Segoe UI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20" name="Групувати 6">
            <a:extLst>
              <a:ext uri="{FF2B5EF4-FFF2-40B4-BE49-F238E27FC236}">
                <a16:creationId xmlns:a16="http://schemas.microsoft.com/office/drawing/2014/main" id="{E5F1B50C-D1C1-4855-88EA-0E79AA383213}"/>
              </a:ext>
            </a:extLst>
          </p:cNvPr>
          <p:cNvGrpSpPr/>
          <p:nvPr/>
        </p:nvGrpSpPr>
        <p:grpSpPr>
          <a:xfrm>
            <a:off x="5059159" y="3660896"/>
            <a:ext cx="2258805" cy="794412"/>
            <a:chOff x="6712714" y="4339796"/>
            <a:chExt cx="3011739" cy="1059216"/>
          </a:xfrm>
        </p:grpSpPr>
        <p:sp>
          <p:nvSpPr>
            <p:cNvPr id="21" name="Овал 20">
              <a:extLst>
                <a:ext uri="{FF2B5EF4-FFF2-40B4-BE49-F238E27FC236}">
                  <a16:creationId xmlns:a16="http://schemas.microsoft.com/office/drawing/2014/main" id="{6EB6359B-AF5A-43C6-AD22-623EF42574E1}"/>
                </a:ext>
              </a:extLst>
            </p:cNvPr>
            <p:cNvSpPr/>
            <p:nvPr/>
          </p:nvSpPr>
          <p:spPr>
            <a:xfrm>
              <a:off x="6712714" y="4432789"/>
              <a:ext cx="966218" cy="96622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5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2" name="Группа 21"/>
            <p:cNvGrpSpPr/>
            <p:nvPr/>
          </p:nvGrpSpPr>
          <p:grpSpPr>
            <a:xfrm>
              <a:off x="6809323" y="4339796"/>
              <a:ext cx="2915130" cy="832580"/>
              <a:chOff x="4714940" y="3483585"/>
              <a:chExt cx="2915130" cy="832580"/>
            </a:xfrm>
          </p:grpSpPr>
          <p:sp>
            <p:nvSpPr>
              <p:cNvPr id="23" name="Прямоугольник 22"/>
              <p:cNvSpPr/>
              <p:nvPr/>
            </p:nvSpPr>
            <p:spPr>
              <a:xfrm>
                <a:off x="4714940" y="3823723"/>
                <a:ext cx="955817" cy="4924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buClr>
                    <a:srgbClr val="000000"/>
                  </a:buClr>
                  <a:buSzPct val="25000"/>
                </a:pPr>
                <a:r>
                  <a:rPr lang="en-US" b="1" dirty="0">
                    <a:solidFill>
                      <a:schemeClr val="bg1"/>
                    </a:solidFill>
                    <a:latin typeface="Arial" panose="020B0604020202020204" pitchFamily="34" charset="0"/>
                    <a:ea typeface="Segoe UI" panose="020B0502040204020203" pitchFamily="34" charset="0"/>
                    <a:cs typeface="Arial" panose="020B0604020202020204" pitchFamily="34" charset="0"/>
                  </a:rPr>
                  <a:t>750$</a:t>
                </a:r>
              </a:p>
            </p:txBody>
          </p:sp>
          <p:sp>
            <p:nvSpPr>
              <p:cNvPr id="24" name="Прямоугольник 23"/>
              <p:cNvSpPr/>
              <p:nvPr/>
            </p:nvSpPr>
            <p:spPr>
              <a:xfrm>
                <a:off x="5630035" y="3483585"/>
                <a:ext cx="2000035" cy="6771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1350" b="1" dirty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ea typeface="Segoe UI" panose="020B0502040204020203" pitchFamily="34" charset="0"/>
                    <a:cs typeface="Arial" panose="020B0604020202020204" pitchFamily="34" charset="0"/>
                  </a:rPr>
                  <a:t>Q</a:t>
                </a:r>
                <a:r>
                  <a:rPr lang="ru-RU" sz="1350" b="1" dirty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ea typeface="Segoe UI" panose="020B0502040204020203" pitchFamily="34" charset="0"/>
                    <a:cs typeface="Arial" panose="020B0604020202020204" pitchFamily="34" charset="0"/>
                  </a:rPr>
                  <a:t>3</a:t>
                </a:r>
                <a:r>
                  <a:rPr lang="en-US" sz="1350" b="1" dirty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ea typeface="Segoe UI" panose="020B0502040204020203" pitchFamily="34" charset="0"/>
                    <a:cs typeface="Arial" panose="020B0604020202020204" pitchFamily="34" charset="0"/>
                  </a:rPr>
                  <a:t> 2016 </a:t>
                </a:r>
              </a:p>
              <a:p>
                <a:pPr lvl="0"/>
                <a:r>
                  <a:rPr lang="en-US" sz="1350" dirty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ea typeface="Segoe UI" pitchFamily="34" charset="0"/>
                    <a:cs typeface="Arial" panose="020B0604020202020204" pitchFamily="34" charset="0"/>
                  </a:rPr>
                  <a:t>Gilead price drop</a:t>
                </a:r>
                <a:endParaRPr lang="ru-RU" sz="135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ea typeface="Segoe UI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25" name="Групувати 3">
            <a:extLst>
              <a:ext uri="{FF2B5EF4-FFF2-40B4-BE49-F238E27FC236}">
                <a16:creationId xmlns:a16="http://schemas.microsoft.com/office/drawing/2014/main" id="{AFEEF73D-FE5E-40FE-B090-C20FB0A8A29D}"/>
              </a:ext>
            </a:extLst>
          </p:cNvPr>
          <p:cNvGrpSpPr/>
          <p:nvPr/>
        </p:nvGrpSpPr>
        <p:grpSpPr>
          <a:xfrm>
            <a:off x="6922263" y="4782905"/>
            <a:ext cx="1890766" cy="1058682"/>
            <a:chOff x="8888599" y="5372431"/>
            <a:chExt cx="2521020" cy="1411577"/>
          </a:xfrm>
        </p:grpSpPr>
        <p:sp>
          <p:nvSpPr>
            <p:cNvPr id="26" name="Овал 25">
              <a:extLst>
                <a:ext uri="{FF2B5EF4-FFF2-40B4-BE49-F238E27FC236}">
                  <a16:creationId xmlns:a16="http://schemas.microsoft.com/office/drawing/2014/main" id="{F5E8ED33-8768-4023-BC46-CF6952FA24B0}"/>
                </a:ext>
              </a:extLst>
            </p:cNvPr>
            <p:cNvSpPr/>
            <p:nvPr/>
          </p:nvSpPr>
          <p:spPr>
            <a:xfrm>
              <a:off x="8888599" y="5372431"/>
              <a:ext cx="966218" cy="966223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5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7" name="Группа 26"/>
            <p:cNvGrpSpPr/>
            <p:nvPr/>
          </p:nvGrpSpPr>
          <p:grpSpPr>
            <a:xfrm>
              <a:off x="8941103" y="5399012"/>
              <a:ext cx="2468516" cy="1384996"/>
              <a:chOff x="6686280" y="4491654"/>
              <a:chExt cx="2468516" cy="1384996"/>
            </a:xfrm>
          </p:grpSpPr>
          <p:sp>
            <p:nvSpPr>
              <p:cNvPr id="28" name="Прямоугольник 27"/>
              <p:cNvSpPr/>
              <p:nvPr/>
            </p:nvSpPr>
            <p:spPr>
              <a:xfrm>
                <a:off x="6686280" y="4717351"/>
                <a:ext cx="778418" cy="4924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buClr>
                    <a:srgbClr val="000000"/>
                  </a:buClr>
                  <a:buSzPct val="25000"/>
                </a:pPr>
                <a:r>
                  <a:rPr lang="en-US" b="1" dirty="0">
                    <a:solidFill>
                      <a:schemeClr val="bg1"/>
                    </a:solidFill>
                    <a:latin typeface="Arial" panose="020B0604020202020204" pitchFamily="34" charset="0"/>
                    <a:ea typeface="Segoe UI" panose="020B0502040204020203" pitchFamily="34" charset="0"/>
                    <a:cs typeface="Arial" panose="020B0604020202020204" pitchFamily="34" charset="0"/>
                  </a:rPr>
                  <a:t>60$</a:t>
                </a:r>
              </a:p>
            </p:txBody>
          </p:sp>
          <p:sp>
            <p:nvSpPr>
              <p:cNvPr id="29" name="Прямоугольник 28"/>
              <p:cNvSpPr/>
              <p:nvPr/>
            </p:nvSpPr>
            <p:spPr>
              <a:xfrm>
                <a:off x="7667894" y="4491654"/>
                <a:ext cx="1486902" cy="13849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1350" b="1" dirty="0" smtClean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ea typeface="Segoe UI" panose="020B0502040204020203" pitchFamily="34" charset="0"/>
                    <a:cs typeface="Arial" panose="020B0604020202020204" pitchFamily="34" charset="0"/>
                  </a:rPr>
                  <a:t>Q2 2018 </a:t>
                </a:r>
                <a:endParaRPr lang="en-US" sz="1350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ea typeface="Segoe UI" panose="020B0502040204020203" pitchFamily="34" charset="0"/>
                  <a:cs typeface="Arial" panose="020B0604020202020204" pitchFamily="34" charset="0"/>
                </a:endParaRPr>
              </a:p>
              <a:p>
                <a:pPr lvl="0"/>
                <a:r>
                  <a:rPr lang="en-US" sz="16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Voluntary</a:t>
                </a:r>
              </a:p>
              <a:p>
                <a:pPr lvl="0"/>
                <a:r>
                  <a:rPr lang="en-US" sz="16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license </a:t>
                </a:r>
              </a:p>
              <a:p>
                <a:pPr lvl="0"/>
                <a:r>
                  <a:rPr lang="en-US" sz="16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price</a:t>
                </a:r>
                <a:endParaRPr lang="ru-RU" sz="16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pic>
        <p:nvPicPr>
          <p:cNvPr id="30" name="Picture 2" descr="Результат пошуку зображень за запитом &quot;open society foundation logo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3837" y="372089"/>
            <a:ext cx="678275" cy="67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Результат пошуку зображень за запитом &quot;выдродження   logo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306" y="443574"/>
            <a:ext cx="419531" cy="419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51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104" y="2724679"/>
            <a:ext cx="3485792" cy="1408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12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8453" y="4334464"/>
            <a:ext cx="7200000" cy="4297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2112" y="443574"/>
            <a:ext cx="1261437" cy="474917"/>
          </a:xfrm>
          <a:prstGeom prst="rect">
            <a:avLst/>
          </a:prstGeom>
        </p:spPr>
      </p:pic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0210" y="3408217"/>
            <a:ext cx="7278243" cy="1796171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120000"/>
              </a:lnSpc>
            </a:pPr>
            <a:r>
              <a:rPr lang="en-US" sz="3200" b="1" dirty="0">
                <a:latin typeface="Arial Black" pitchFamily="34" charset="0"/>
                <a:ea typeface="Arial Unicode MS" panose="020B0604020202020204" pitchFamily="34" charset="-128"/>
                <a:cs typeface="Arial" pitchFamily="34" charset="0"/>
              </a:rPr>
              <a:t>#</a:t>
            </a:r>
            <a:r>
              <a:rPr lang="en-US" sz="3200" b="1" dirty="0" smtClean="0">
                <a:latin typeface="Arial Black" pitchFamily="34" charset="0"/>
                <a:ea typeface="Arial Unicode MS" panose="020B0604020202020204" pitchFamily="34" charset="-128"/>
                <a:cs typeface="Arial" pitchFamily="34" charset="0"/>
              </a:rPr>
              <a:t>StopTheSilenceAIDS2018</a:t>
            </a:r>
          </a:p>
          <a:p>
            <a:pPr algn="l">
              <a:lnSpc>
                <a:spcPct val="120000"/>
              </a:lnSpc>
            </a:pPr>
            <a:endParaRPr lang="en-US" sz="3200" b="1" dirty="0">
              <a:latin typeface="Arial Black" pitchFamily="34" charset="0"/>
              <a:ea typeface="Arial Unicode MS" panose="020B0604020202020204" pitchFamily="34" charset="-128"/>
              <a:cs typeface="Arial" pitchFamily="34" charset="0"/>
            </a:endParaRPr>
          </a:p>
          <a:p>
            <a:pPr algn="l">
              <a:lnSpc>
                <a:spcPct val="120000"/>
              </a:lnSpc>
            </a:pPr>
            <a:r>
              <a:rPr lang="en-US" sz="3200" b="1" dirty="0" smtClean="0">
                <a:latin typeface="Arial Black" pitchFamily="34" charset="0"/>
                <a:ea typeface="Arial Unicode MS" panose="020B0604020202020204" pitchFamily="34" charset="-128"/>
                <a:cs typeface="Arial" pitchFamily="34" charset="0"/>
              </a:rPr>
              <a:t>#</a:t>
            </a:r>
            <a:r>
              <a:rPr lang="en-US" sz="3200" b="1" dirty="0" err="1" smtClean="0">
                <a:latin typeface="Arial Black" pitchFamily="34" charset="0"/>
                <a:ea typeface="Arial Unicode MS" panose="020B0604020202020204" pitchFamily="34" charset="-128"/>
                <a:cs typeface="Arial" pitchFamily="34" charset="0"/>
              </a:rPr>
              <a:t>FreeSentsov</a:t>
            </a:r>
            <a:endParaRPr lang="ru-RU" sz="3200" b="1" dirty="0">
              <a:latin typeface="Arial Black" pitchFamily="34" charset="0"/>
              <a:ea typeface="Arial Unicode MS" panose="020B0604020202020204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24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1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8453" y="4334464"/>
            <a:ext cx="7200000" cy="4297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2112" y="443574"/>
            <a:ext cx="1261437" cy="474917"/>
          </a:xfrm>
          <a:prstGeom prst="rect">
            <a:avLst/>
          </a:prstGeom>
        </p:spPr>
      </p:pic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0209" y="3707934"/>
            <a:ext cx="7013339" cy="484012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TDF/FTC/EFV, ABC, ABC/3TC</a:t>
            </a:r>
            <a:r>
              <a:rPr lang="en-US" sz="3200" b="1" dirty="0" smtClean="0">
                <a:latin typeface="Arial Black" pitchFamily="34" charset="0"/>
                <a:ea typeface="Arial Unicode MS" panose="020B0604020202020204" pitchFamily="34" charset="-128"/>
                <a:cs typeface="Arial" pitchFamily="34" charset="0"/>
              </a:rPr>
              <a:t> </a:t>
            </a:r>
          </a:p>
          <a:p>
            <a:pPr algn="l">
              <a:lnSpc>
                <a:spcPct val="120000"/>
              </a:lnSpc>
            </a:pP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PRICE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REDUCTIONS IN UKRAINE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77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14005" y="496366"/>
            <a:ext cx="82395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NEGOTIATIONS, PATENT OPPS AND CL THREATS </a:t>
            </a:r>
            <a:r>
              <a:rPr lang="en-US" alt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uk-UA" alt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302" y="908723"/>
            <a:ext cx="5704950" cy="19533"/>
          </a:xfrm>
          <a:prstGeom prst="rect">
            <a:avLst/>
          </a:prstGeom>
        </p:spPr>
      </p:pic>
      <p:sp>
        <p:nvSpPr>
          <p:cNvPr id="5" name="Прямоугольник 2"/>
          <p:cNvSpPr/>
          <p:nvPr/>
        </p:nvSpPr>
        <p:spPr>
          <a:xfrm>
            <a:off x="414005" y="6266584"/>
            <a:ext cx="823954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StopTheSilenceAIDS2018		   				                          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TransitionPlan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7246" y="428184"/>
            <a:ext cx="1261437" cy="474917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1761" y="435800"/>
            <a:ext cx="1094977" cy="46514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87762" y="6013598"/>
            <a:ext cx="1267858" cy="68332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414005" y="496366"/>
            <a:ext cx="8239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 </a:t>
            </a:r>
            <a:endParaRPr lang="en-US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302" y="908723"/>
            <a:ext cx="5704950" cy="19533"/>
          </a:xfrm>
          <a:prstGeom prst="rect">
            <a:avLst/>
          </a:prstGeom>
        </p:spPr>
      </p:pic>
      <p:sp>
        <p:nvSpPr>
          <p:cNvPr id="13" name="Прямоугольник 2"/>
          <p:cNvSpPr/>
          <p:nvPr/>
        </p:nvSpPr>
        <p:spPr>
          <a:xfrm>
            <a:off x="414005" y="6301548"/>
            <a:ext cx="823954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StopTheSilenceAIDS2018		   				                          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Групувати 98">
            <a:extLst>
              <a:ext uri="{FF2B5EF4-FFF2-40B4-BE49-F238E27FC236}">
                <a16:creationId xmlns:a16="http://schemas.microsoft.com/office/drawing/2014/main" id="{9FC5766C-139B-4F86-89CE-56F03EA820A7}"/>
              </a:ext>
            </a:extLst>
          </p:cNvPr>
          <p:cNvGrpSpPr/>
          <p:nvPr/>
        </p:nvGrpSpPr>
        <p:grpSpPr>
          <a:xfrm>
            <a:off x="4160279" y="3058311"/>
            <a:ext cx="1157798" cy="884873"/>
            <a:chOff x="599432" y="2201756"/>
            <a:chExt cx="1543731" cy="1179830"/>
          </a:xfrm>
        </p:grpSpPr>
        <p:cxnSp>
          <p:nvCxnSpPr>
            <p:cNvPr id="25" name="Пряма сполучна лінія 99">
              <a:extLst>
                <a:ext uri="{FF2B5EF4-FFF2-40B4-BE49-F238E27FC236}">
                  <a16:creationId xmlns:a16="http://schemas.microsoft.com/office/drawing/2014/main" id="{3B10E11E-17FC-4244-8189-A9AD1132EAE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84781" y="2294905"/>
              <a:ext cx="1" cy="1086681"/>
            </a:xfrm>
            <a:prstGeom prst="lin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Прямокутник 100">
              <a:extLst>
                <a:ext uri="{FF2B5EF4-FFF2-40B4-BE49-F238E27FC236}">
                  <a16:creationId xmlns:a16="http://schemas.microsoft.com/office/drawing/2014/main" id="{FDD5305C-BD6C-4060-B091-284E2FF4EB2A}"/>
                </a:ext>
              </a:extLst>
            </p:cNvPr>
            <p:cNvSpPr/>
            <p:nvPr/>
          </p:nvSpPr>
          <p:spPr>
            <a:xfrm>
              <a:off x="757740" y="2201756"/>
              <a:ext cx="1385423" cy="8617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9525">
                <a:spcBef>
                  <a:spcPct val="0"/>
                </a:spcBef>
                <a:buClr>
                  <a:srgbClr val="000000"/>
                </a:buClr>
              </a:pPr>
              <a:r>
                <a:rPr lang="en-US" altLang="ru-RU" sz="1200" dirty="0" smtClean="0"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DTG license</a:t>
              </a:r>
            </a:p>
            <a:p>
              <a:pPr marL="9525">
                <a:spcBef>
                  <a:spcPct val="0"/>
                </a:spcBef>
                <a:buClr>
                  <a:srgbClr val="000000"/>
                </a:buClr>
              </a:pPr>
              <a:r>
                <a:rPr lang="en-US" altLang="ru-RU" sz="1200" dirty="0"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e</a:t>
              </a:r>
              <a:r>
                <a:rPr lang="en-US" altLang="ru-RU" sz="1200" dirty="0" smtClean="0"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xtension</a:t>
              </a:r>
            </a:p>
            <a:p>
              <a:pPr marL="9525">
                <a:spcBef>
                  <a:spcPct val="0"/>
                </a:spcBef>
                <a:buClr>
                  <a:srgbClr val="000000"/>
                </a:buClr>
              </a:pPr>
              <a:r>
                <a:rPr lang="en-US" altLang="ru-RU" sz="1200" dirty="0"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t</a:t>
              </a:r>
              <a:r>
                <a:rPr lang="en-US" altLang="ru-RU" sz="1200" dirty="0" smtClean="0"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o Ukraine</a:t>
              </a:r>
            </a:p>
          </p:txBody>
        </p:sp>
        <p:sp>
          <p:nvSpPr>
            <p:cNvPr id="27" name="Прямокутник 101">
              <a:extLst>
                <a:ext uri="{FF2B5EF4-FFF2-40B4-BE49-F238E27FC236}">
                  <a16:creationId xmlns:a16="http://schemas.microsoft.com/office/drawing/2014/main" id="{F03A0460-4657-4755-ACF7-61A353DF0D97}"/>
                </a:ext>
              </a:extLst>
            </p:cNvPr>
            <p:cNvSpPr/>
            <p:nvPr/>
          </p:nvSpPr>
          <p:spPr>
            <a:xfrm>
              <a:off x="599432" y="2294905"/>
              <a:ext cx="159016" cy="15901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8" name="Групувати 90">
            <a:extLst>
              <a:ext uri="{FF2B5EF4-FFF2-40B4-BE49-F238E27FC236}">
                <a16:creationId xmlns:a16="http://schemas.microsoft.com/office/drawing/2014/main" id="{6913EE8E-F88B-4BF9-9EBA-DB430F1BB54B}"/>
              </a:ext>
            </a:extLst>
          </p:cNvPr>
          <p:cNvGrpSpPr/>
          <p:nvPr/>
        </p:nvGrpSpPr>
        <p:grpSpPr>
          <a:xfrm>
            <a:off x="3865192" y="3944807"/>
            <a:ext cx="1607225" cy="1977276"/>
            <a:chOff x="2720662" y="4269906"/>
            <a:chExt cx="2142967" cy="2636370"/>
          </a:xfrm>
        </p:grpSpPr>
        <p:sp>
          <p:nvSpPr>
            <p:cNvPr id="29" name="Прямокутник 91">
              <a:extLst>
                <a:ext uri="{FF2B5EF4-FFF2-40B4-BE49-F238E27FC236}">
                  <a16:creationId xmlns:a16="http://schemas.microsoft.com/office/drawing/2014/main" id="{63E81740-A99F-4426-9F03-1943BC8E2E25}"/>
                </a:ext>
              </a:extLst>
            </p:cNvPr>
            <p:cNvSpPr/>
            <p:nvPr/>
          </p:nvSpPr>
          <p:spPr>
            <a:xfrm>
              <a:off x="2909674" y="5305836"/>
              <a:ext cx="1953955" cy="16004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9525">
                <a:spcBef>
                  <a:spcPct val="0"/>
                </a:spcBef>
                <a:buClr>
                  <a:srgbClr val="000000"/>
                </a:buClr>
              </a:pPr>
              <a:r>
                <a:rPr lang="en-US" altLang="ru-RU" sz="12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Compulsory</a:t>
              </a:r>
            </a:p>
            <a:p>
              <a:pPr marL="9525">
                <a:spcBef>
                  <a:spcPct val="0"/>
                </a:spcBef>
                <a:buClr>
                  <a:srgbClr val="000000"/>
                </a:buClr>
              </a:pPr>
              <a:r>
                <a:rPr lang="en-US" altLang="ru-RU" sz="12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license </a:t>
              </a:r>
            </a:p>
            <a:p>
              <a:pPr marL="9525">
                <a:spcBef>
                  <a:spcPct val="0"/>
                </a:spcBef>
                <a:buClr>
                  <a:srgbClr val="000000"/>
                </a:buClr>
              </a:pPr>
              <a:r>
                <a:rPr lang="en-US" altLang="ru-RU" sz="12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threat </a:t>
              </a:r>
            </a:p>
            <a:p>
              <a:pPr marL="9525">
                <a:spcBef>
                  <a:spcPct val="0"/>
                </a:spcBef>
                <a:buClr>
                  <a:srgbClr val="000000"/>
                </a:buClr>
              </a:pPr>
              <a:r>
                <a:rPr lang="en-US" altLang="ru-RU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m</a:t>
              </a:r>
              <a:r>
                <a:rPr lang="en-US" altLang="ru-RU" sz="12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eeting with </a:t>
              </a:r>
              <a:r>
                <a:rPr lang="en-US" altLang="ru-RU" sz="1200" dirty="0" err="1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MoH</a:t>
              </a:r>
              <a:r>
                <a:rPr lang="en-US" altLang="ru-RU" sz="12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,</a:t>
              </a:r>
            </a:p>
            <a:p>
              <a:pPr marL="9525">
                <a:spcBef>
                  <a:spcPct val="0"/>
                </a:spcBef>
                <a:buClr>
                  <a:srgbClr val="000000"/>
                </a:buClr>
              </a:pPr>
              <a:r>
                <a:rPr lang="en-US" altLang="ru-RU" sz="12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MSD, GSK, </a:t>
              </a:r>
            </a:p>
            <a:p>
              <a:pPr marL="9525">
                <a:spcBef>
                  <a:spcPct val="0"/>
                </a:spcBef>
                <a:buClr>
                  <a:srgbClr val="000000"/>
                </a:buClr>
              </a:pPr>
              <a:r>
                <a:rPr lang="en-US" altLang="ru-RU" sz="12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ABBVIE, JNJ</a:t>
              </a:r>
              <a:endParaRPr lang="ru-RU" alt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endParaRPr>
            </a:p>
          </p:txBody>
        </p:sp>
        <p:cxnSp>
          <p:nvCxnSpPr>
            <p:cNvPr id="30" name="Пряма сполучна лінія 92">
              <a:extLst>
                <a:ext uri="{FF2B5EF4-FFF2-40B4-BE49-F238E27FC236}">
                  <a16:creationId xmlns:a16="http://schemas.microsoft.com/office/drawing/2014/main" id="{48256894-7E98-4055-8C09-A32EF2AF738D}"/>
                </a:ext>
              </a:extLst>
            </p:cNvPr>
            <p:cNvCxnSpPr>
              <a:cxnSpLocks/>
            </p:cNvCxnSpPr>
            <p:nvPr/>
          </p:nvCxnSpPr>
          <p:spPr>
            <a:xfrm>
              <a:off x="2787486" y="4269906"/>
              <a:ext cx="0" cy="1169302"/>
            </a:xfrm>
            <a:prstGeom prst="lin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Прямокутник 93">
              <a:extLst>
                <a:ext uri="{FF2B5EF4-FFF2-40B4-BE49-F238E27FC236}">
                  <a16:creationId xmlns:a16="http://schemas.microsoft.com/office/drawing/2014/main" id="{A04E8139-511D-4FE0-8BC9-46E599B2B425}"/>
                </a:ext>
              </a:extLst>
            </p:cNvPr>
            <p:cNvSpPr/>
            <p:nvPr/>
          </p:nvSpPr>
          <p:spPr>
            <a:xfrm>
              <a:off x="2720662" y="5439208"/>
              <a:ext cx="159016" cy="15901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6" name="Групувати 85">
            <a:extLst>
              <a:ext uri="{FF2B5EF4-FFF2-40B4-BE49-F238E27FC236}">
                <a16:creationId xmlns:a16="http://schemas.microsoft.com/office/drawing/2014/main" id="{9DC68B3C-75C3-4C85-8F60-7853D3FBD40B}"/>
              </a:ext>
            </a:extLst>
          </p:cNvPr>
          <p:cNvGrpSpPr/>
          <p:nvPr/>
        </p:nvGrpSpPr>
        <p:grpSpPr>
          <a:xfrm>
            <a:off x="2950837" y="2477580"/>
            <a:ext cx="1500841" cy="1399672"/>
            <a:chOff x="599432" y="2144781"/>
            <a:chExt cx="2001124" cy="1866231"/>
          </a:xfrm>
        </p:grpSpPr>
        <p:cxnSp>
          <p:nvCxnSpPr>
            <p:cNvPr id="37" name="Пряма сполучна лінія 86">
              <a:extLst>
                <a:ext uri="{FF2B5EF4-FFF2-40B4-BE49-F238E27FC236}">
                  <a16:creationId xmlns:a16="http://schemas.microsoft.com/office/drawing/2014/main" id="{044489C1-D625-4693-AAD6-2442B8A8957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84782" y="2294905"/>
              <a:ext cx="1" cy="1716107"/>
            </a:xfrm>
            <a:prstGeom prst="lin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Прямокутник 87">
              <a:extLst>
                <a:ext uri="{FF2B5EF4-FFF2-40B4-BE49-F238E27FC236}">
                  <a16:creationId xmlns:a16="http://schemas.microsoft.com/office/drawing/2014/main" id="{310D16F7-F90D-4EA2-9791-BD153A528BBF}"/>
                </a:ext>
              </a:extLst>
            </p:cNvPr>
            <p:cNvSpPr/>
            <p:nvPr/>
          </p:nvSpPr>
          <p:spPr>
            <a:xfrm>
              <a:off x="757740" y="2144781"/>
              <a:ext cx="1842816" cy="16004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9525">
                <a:spcBef>
                  <a:spcPct val="0"/>
                </a:spcBef>
                <a:buClr>
                  <a:srgbClr val="000000"/>
                </a:buClr>
              </a:pPr>
              <a:r>
                <a:rPr lang="en-US" altLang="ru-RU" sz="12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Filing motion</a:t>
              </a:r>
            </a:p>
            <a:p>
              <a:pPr marL="9525">
                <a:spcBef>
                  <a:spcPct val="0"/>
                </a:spcBef>
                <a:buClr>
                  <a:srgbClr val="000000"/>
                </a:buClr>
              </a:pPr>
              <a:r>
                <a:rPr lang="en-US" altLang="ru-RU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i</a:t>
              </a:r>
              <a:r>
                <a:rPr lang="en-US" altLang="ru-RU" sz="12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n GSK vs Hetero</a:t>
              </a:r>
            </a:p>
            <a:p>
              <a:pPr marL="9525">
                <a:spcBef>
                  <a:spcPct val="0"/>
                </a:spcBef>
                <a:buClr>
                  <a:srgbClr val="000000"/>
                </a:buClr>
              </a:pPr>
              <a:r>
                <a:rPr lang="en-US" altLang="ru-RU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p</a:t>
              </a:r>
              <a:r>
                <a:rPr lang="en-US" altLang="ru-RU" sz="12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atent </a:t>
              </a:r>
              <a:r>
                <a:rPr lang="en-US" altLang="ru-RU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l</a:t>
              </a:r>
              <a:r>
                <a:rPr lang="en-US" altLang="ru-RU" sz="12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itigation</a:t>
              </a:r>
            </a:p>
            <a:p>
              <a:pPr marL="9525">
                <a:spcBef>
                  <a:spcPct val="0"/>
                </a:spcBef>
                <a:buClr>
                  <a:srgbClr val="000000"/>
                </a:buClr>
              </a:pPr>
              <a:r>
                <a:rPr lang="en-US" altLang="ru-RU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o</a:t>
              </a:r>
              <a:r>
                <a:rPr lang="en-US" altLang="ru-RU" sz="12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n preparation</a:t>
              </a:r>
            </a:p>
            <a:p>
              <a:pPr marL="9525">
                <a:spcBef>
                  <a:spcPct val="0"/>
                </a:spcBef>
                <a:buClr>
                  <a:srgbClr val="000000"/>
                </a:buClr>
              </a:pPr>
              <a:r>
                <a:rPr lang="en-US" altLang="ru-RU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o</a:t>
              </a:r>
              <a:r>
                <a:rPr lang="en-US" altLang="ru-RU" sz="12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f patent </a:t>
              </a:r>
            </a:p>
            <a:p>
              <a:pPr marL="9525">
                <a:spcBef>
                  <a:spcPct val="0"/>
                </a:spcBef>
                <a:buClr>
                  <a:srgbClr val="000000"/>
                </a:buClr>
              </a:pPr>
              <a:r>
                <a:rPr lang="en-US" altLang="ru-RU" sz="12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invalidation</a:t>
              </a:r>
              <a:r>
                <a:rPr lang="en-US" altLang="ru-RU" sz="12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 </a:t>
              </a:r>
              <a:endParaRPr lang="ru-RU" altLang="ru-RU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endParaRPr>
            </a:p>
          </p:txBody>
        </p:sp>
        <p:sp>
          <p:nvSpPr>
            <p:cNvPr id="39" name="Прямокутник 88">
              <a:extLst>
                <a:ext uri="{FF2B5EF4-FFF2-40B4-BE49-F238E27FC236}">
                  <a16:creationId xmlns:a16="http://schemas.microsoft.com/office/drawing/2014/main" id="{FD73E743-1277-4952-87CE-1056D194602A}"/>
                </a:ext>
              </a:extLst>
            </p:cNvPr>
            <p:cNvSpPr/>
            <p:nvPr/>
          </p:nvSpPr>
          <p:spPr>
            <a:xfrm>
              <a:off x="599432" y="2294905"/>
              <a:ext cx="159016" cy="15901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0" name="Групувати 81">
            <a:extLst>
              <a:ext uri="{FF2B5EF4-FFF2-40B4-BE49-F238E27FC236}">
                <a16:creationId xmlns:a16="http://schemas.microsoft.com/office/drawing/2014/main" id="{D1F78BC4-E233-4637-A719-9F96CD3DA517}"/>
              </a:ext>
            </a:extLst>
          </p:cNvPr>
          <p:cNvGrpSpPr/>
          <p:nvPr/>
        </p:nvGrpSpPr>
        <p:grpSpPr>
          <a:xfrm>
            <a:off x="815173" y="1997451"/>
            <a:ext cx="1599473" cy="1879801"/>
            <a:chOff x="1350738" y="2208264"/>
            <a:chExt cx="2132632" cy="1221473"/>
          </a:xfrm>
        </p:grpSpPr>
        <p:cxnSp>
          <p:nvCxnSpPr>
            <p:cNvPr id="41" name="Пряма сполучна лінія 75">
              <a:extLst>
                <a:ext uri="{FF2B5EF4-FFF2-40B4-BE49-F238E27FC236}">
                  <a16:creationId xmlns:a16="http://schemas.microsoft.com/office/drawing/2014/main" id="{452596C8-FE43-4C2E-BF3D-68274A6E38BD}"/>
                </a:ext>
              </a:extLst>
            </p:cNvPr>
            <p:cNvCxnSpPr>
              <a:cxnSpLocks/>
            </p:cNvCxnSpPr>
            <p:nvPr/>
          </p:nvCxnSpPr>
          <p:spPr>
            <a:xfrm>
              <a:off x="1350738" y="2301413"/>
              <a:ext cx="530" cy="11283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Прямокутник 73">
              <a:extLst>
                <a:ext uri="{FF2B5EF4-FFF2-40B4-BE49-F238E27FC236}">
                  <a16:creationId xmlns:a16="http://schemas.microsoft.com/office/drawing/2014/main" id="{D8DE0217-772A-41CF-85A8-3C76FC6CCACB}"/>
                </a:ext>
              </a:extLst>
            </p:cNvPr>
            <p:cNvSpPr/>
            <p:nvPr/>
          </p:nvSpPr>
          <p:spPr>
            <a:xfrm>
              <a:off x="1430157" y="2208264"/>
              <a:ext cx="2053213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9525">
                <a:spcBef>
                  <a:spcPct val="0"/>
                </a:spcBef>
                <a:buClr>
                  <a:srgbClr val="000000"/>
                </a:buClr>
              </a:pPr>
              <a:r>
                <a:rPr lang="en-US" altLang="ru-RU" sz="12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Request </a:t>
              </a:r>
              <a:r>
                <a:rPr lang="en-US" altLang="ru-RU" sz="12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to</a:t>
              </a:r>
            </a:p>
            <a:p>
              <a:pPr marL="9525">
                <a:spcBef>
                  <a:spcPct val="0"/>
                </a:spcBef>
                <a:buClr>
                  <a:srgbClr val="000000"/>
                </a:buClr>
              </a:pPr>
              <a:r>
                <a:rPr lang="en-US" altLang="ru-RU" sz="1200" dirty="0" err="1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ViiV</a:t>
              </a:r>
              <a:r>
                <a:rPr lang="en-US" altLang="ru-RU" sz="12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 re MPP</a:t>
              </a:r>
            </a:p>
            <a:p>
              <a:pPr marL="9525">
                <a:spcBef>
                  <a:spcPct val="0"/>
                </a:spcBef>
                <a:buClr>
                  <a:srgbClr val="000000"/>
                </a:buClr>
              </a:pPr>
              <a:r>
                <a:rPr lang="en-US" altLang="ru-RU" sz="12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DTG, ABC </a:t>
              </a:r>
              <a:r>
                <a:rPr lang="en-US" altLang="ru-RU" sz="12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license</a:t>
              </a:r>
              <a:r>
                <a:rPr lang="en-US" altLang="ru-RU" sz="12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 </a:t>
              </a:r>
              <a:endParaRPr lang="ru-RU" alt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endParaRPr>
            </a:p>
            <a:p>
              <a:pPr marL="9525">
                <a:spcBef>
                  <a:spcPct val="0"/>
                </a:spcBef>
                <a:buClr>
                  <a:srgbClr val="000000"/>
                </a:buClr>
              </a:pPr>
              <a:r>
                <a:rPr lang="en-US" altLang="ru-RU" sz="12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expansion</a:t>
              </a:r>
              <a:endParaRPr lang="en-US" altLang="ru-RU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endParaRPr>
            </a:p>
          </p:txBody>
        </p:sp>
      </p:grpSp>
      <p:sp>
        <p:nvSpPr>
          <p:cNvPr id="44" name="Прямокутник 71">
            <a:extLst>
              <a:ext uri="{FF2B5EF4-FFF2-40B4-BE49-F238E27FC236}">
                <a16:creationId xmlns:a16="http://schemas.microsoft.com/office/drawing/2014/main" id="{CBA53796-80A5-4116-9C46-13FF7963D75D}"/>
              </a:ext>
            </a:extLst>
          </p:cNvPr>
          <p:cNvSpPr/>
          <p:nvPr/>
        </p:nvSpPr>
        <p:spPr>
          <a:xfrm>
            <a:off x="-12975" y="3861344"/>
            <a:ext cx="5255840" cy="21490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Прямокутник 122">
            <a:extLst>
              <a:ext uri="{FF2B5EF4-FFF2-40B4-BE49-F238E27FC236}">
                <a16:creationId xmlns:a16="http://schemas.microsoft.com/office/drawing/2014/main" id="{0E319E2B-2D8D-42D7-90C8-CFD30E54D8C2}"/>
              </a:ext>
            </a:extLst>
          </p:cNvPr>
          <p:cNvSpPr/>
          <p:nvPr/>
        </p:nvSpPr>
        <p:spPr>
          <a:xfrm>
            <a:off x="5242865" y="3861344"/>
            <a:ext cx="615720" cy="21490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Прямокутник 123">
            <a:extLst>
              <a:ext uri="{FF2B5EF4-FFF2-40B4-BE49-F238E27FC236}">
                <a16:creationId xmlns:a16="http://schemas.microsoft.com/office/drawing/2014/main" id="{0DDC80C9-7B47-465C-BF75-F5DAC28D1549}"/>
              </a:ext>
            </a:extLst>
          </p:cNvPr>
          <p:cNvSpPr/>
          <p:nvPr/>
        </p:nvSpPr>
        <p:spPr>
          <a:xfrm>
            <a:off x="5858585" y="3861344"/>
            <a:ext cx="3266575" cy="21490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itle 1">
            <a:extLst>
              <a:ext uri="{FF2B5EF4-FFF2-40B4-BE49-F238E27FC236}">
                <a16:creationId xmlns:a16="http://schemas.microsoft.com/office/drawing/2014/main" id="{2256969E-271F-49A7-B34E-60CDB9F0FFB6}"/>
              </a:ext>
            </a:extLst>
          </p:cNvPr>
          <p:cNvSpPr txBox="1">
            <a:spLocks/>
          </p:cNvSpPr>
          <p:nvPr/>
        </p:nvSpPr>
        <p:spPr>
          <a:xfrm>
            <a:off x="32663" y="3519514"/>
            <a:ext cx="867417" cy="51133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uk-UA" sz="2400" b="1" dirty="0" smtClean="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Tahoma" pitchFamily="34" charset="0"/>
              </a:rPr>
              <a:t>201</a:t>
            </a:r>
            <a:r>
              <a:rPr lang="en-US" sz="2400" b="1" dirty="0" smtClean="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Tahoma" pitchFamily="34" charset="0"/>
              </a:rPr>
              <a:t>4</a:t>
            </a:r>
            <a:endParaRPr lang="en-US" sz="2400" b="1" dirty="0">
              <a:solidFill>
                <a:schemeClr val="accent4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8" name="Title 1">
            <a:extLst>
              <a:ext uri="{FF2B5EF4-FFF2-40B4-BE49-F238E27FC236}">
                <a16:creationId xmlns:a16="http://schemas.microsoft.com/office/drawing/2014/main" id="{B732756F-C236-4BAA-9DAE-39989767614B}"/>
              </a:ext>
            </a:extLst>
          </p:cNvPr>
          <p:cNvSpPr txBox="1">
            <a:spLocks/>
          </p:cNvSpPr>
          <p:nvPr/>
        </p:nvSpPr>
        <p:spPr>
          <a:xfrm>
            <a:off x="5983572" y="3517709"/>
            <a:ext cx="867417" cy="51133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uk-UA" sz="2400" b="1" dirty="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Tahoma" pitchFamily="34" charset="0"/>
              </a:rPr>
              <a:t>2017</a:t>
            </a:r>
            <a:endParaRPr lang="en-US" sz="2400" b="1" dirty="0">
              <a:solidFill>
                <a:schemeClr val="accent4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9" name="Прямокутник 91">
            <a:extLst>
              <a:ext uri="{FF2B5EF4-FFF2-40B4-BE49-F238E27FC236}">
                <a16:creationId xmlns:a16="http://schemas.microsoft.com/office/drawing/2014/main" id="{63E81740-A99F-4426-9F03-1943BC8E2E25}"/>
              </a:ext>
            </a:extLst>
          </p:cNvPr>
          <p:cNvSpPr/>
          <p:nvPr/>
        </p:nvSpPr>
        <p:spPr>
          <a:xfrm>
            <a:off x="7364030" y="4848518"/>
            <a:ext cx="14734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525">
              <a:spcBef>
                <a:spcPct val="0"/>
              </a:spcBef>
              <a:buClr>
                <a:srgbClr val="000000"/>
              </a:buClr>
            </a:pPr>
            <a:r>
              <a:rPr lang="en-US" altLang="ru-RU" sz="1100" dirty="0" smtClean="0"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Procurement </a:t>
            </a:r>
          </a:p>
          <a:p>
            <a:pPr marL="9525">
              <a:spcBef>
                <a:spcPct val="0"/>
              </a:spcBef>
              <a:buClr>
                <a:srgbClr val="000000"/>
              </a:buClr>
            </a:pPr>
            <a:r>
              <a:rPr lang="en-US" altLang="ru-RU" sz="1100" dirty="0" smtClean="0"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of generic</a:t>
            </a:r>
          </a:p>
          <a:p>
            <a:pPr marL="9525">
              <a:spcBef>
                <a:spcPct val="0"/>
              </a:spcBef>
              <a:buClr>
                <a:srgbClr val="000000"/>
              </a:buClr>
            </a:pPr>
            <a:r>
              <a:rPr lang="en-US" altLang="ru-RU" sz="1100" dirty="0" smtClean="0"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ABC, ABC/3TC</a:t>
            </a:r>
          </a:p>
          <a:p>
            <a:pPr marL="9525">
              <a:spcBef>
                <a:spcPct val="0"/>
              </a:spcBef>
              <a:buClr>
                <a:srgbClr val="000000"/>
              </a:buClr>
            </a:pPr>
            <a:r>
              <a:rPr lang="en-US" altLang="ru-RU" sz="1100" dirty="0" smtClean="0"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TDF/FTC/EFV, DTG</a:t>
            </a:r>
          </a:p>
        </p:txBody>
      </p:sp>
      <p:cxnSp>
        <p:nvCxnSpPr>
          <p:cNvPr id="50" name="Пряма сполучна лінія 92">
            <a:extLst>
              <a:ext uri="{FF2B5EF4-FFF2-40B4-BE49-F238E27FC236}">
                <a16:creationId xmlns:a16="http://schemas.microsoft.com/office/drawing/2014/main" id="{48256894-7E98-4055-8C09-A32EF2AF738D}"/>
              </a:ext>
            </a:extLst>
          </p:cNvPr>
          <p:cNvCxnSpPr>
            <a:cxnSpLocks/>
          </p:cNvCxnSpPr>
          <p:nvPr/>
        </p:nvCxnSpPr>
        <p:spPr>
          <a:xfrm>
            <a:off x="7272389" y="4071571"/>
            <a:ext cx="0" cy="876976"/>
          </a:xfrm>
          <a:prstGeom prst="lin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кутник 93">
            <a:extLst>
              <a:ext uri="{FF2B5EF4-FFF2-40B4-BE49-F238E27FC236}">
                <a16:creationId xmlns:a16="http://schemas.microsoft.com/office/drawing/2014/main" id="{A04E8139-511D-4FE0-8BC9-46E599B2B425}"/>
              </a:ext>
            </a:extLst>
          </p:cNvPr>
          <p:cNvSpPr/>
          <p:nvPr/>
        </p:nvSpPr>
        <p:spPr>
          <a:xfrm>
            <a:off x="7222271" y="4948547"/>
            <a:ext cx="119262" cy="11926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37869" y="3517804"/>
            <a:ext cx="87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201</a:t>
            </a:r>
            <a:r>
              <a:rPr lang="en-US" sz="2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6</a:t>
            </a:r>
            <a:endParaRPr lang="en-US" sz="2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2" name="Групувати 90">
            <a:extLst>
              <a:ext uri="{FF2B5EF4-FFF2-40B4-BE49-F238E27FC236}">
                <a16:creationId xmlns:a16="http://schemas.microsoft.com/office/drawing/2014/main" id="{6913EE8E-F88B-4BF9-9EBA-DB430F1BB54B}"/>
              </a:ext>
            </a:extLst>
          </p:cNvPr>
          <p:cNvGrpSpPr/>
          <p:nvPr/>
        </p:nvGrpSpPr>
        <p:grpSpPr>
          <a:xfrm>
            <a:off x="5308021" y="4071570"/>
            <a:ext cx="1669741" cy="1423278"/>
            <a:chOff x="2720662" y="4269906"/>
            <a:chExt cx="2226311" cy="1897705"/>
          </a:xfrm>
        </p:grpSpPr>
        <p:sp>
          <p:nvSpPr>
            <p:cNvPr id="53" name="Прямокутник 91">
              <a:extLst>
                <a:ext uri="{FF2B5EF4-FFF2-40B4-BE49-F238E27FC236}">
                  <a16:creationId xmlns:a16="http://schemas.microsoft.com/office/drawing/2014/main" id="{63E81740-A99F-4426-9F03-1943BC8E2E25}"/>
                </a:ext>
              </a:extLst>
            </p:cNvPr>
            <p:cNvSpPr/>
            <p:nvPr/>
          </p:nvSpPr>
          <p:spPr>
            <a:xfrm>
              <a:off x="2909673" y="5305836"/>
              <a:ext cx="2037300" cy="861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9525">
                <a:spcBef>
                  <a:spcPct val="0"/>
                </a:spcBef>
                <a:buClr>
                  <a:srgbClr val="000000"/>
                </a:buClr>
              </a:pPr>
              <a:r>
                <a:rPr lang="en-US" altLang="ru-RU" sz="1200" b="1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ViiV</a:t>
              </a:r>
              <a:endParaRPr lang="en-US" altLang="ru-RU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endParaRPr>
            </a:p>
            <a:p>
              <a:pPr marL="9525">
                <a:spcBef>
                  <a:spcPct val="0"/>
                </a:spcBef>
                <a:buClr>
                  <a:srgbClr val="000000"/>
                </a:buClr>
              </a:pPr>
              <a:r>
                <a:rPr lang="en-US" altLang="ru-RU" sz="12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Non-Enforcement </a:t>
              </a:r>
            </a:p>
            <a:p>
              <a:pPr marL="9525">
                <a:spcBef>
                  <a:spcPct val="0"/>
                </a:spcBef>
                <a:buClr>
                  <a:srgbClr val="000000"/>
                </a:buClr>
              </a:pPr>
              <a:r>
                <a:rPr lang="en-US" altLang="ru-RU" sz="1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L</a:t>
              </a:r>
              <a:r>
                <a:rPr lang="en-US" altLang="ru-RU" sz="12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etter</a:t>
              </a:r>
            </a:p>
          </p:txBody>
        </p:sp>
        <p:cxnSp>
          <p:nvCxnSpPr>
            <p:cNvPr id="54" name="Пряма сполучна лінія 92">
              <a:extLst>
                <a:ext uri="{FF2B5EF4-FFF2-40B4-BE49-F238E27FC236}">
                  <a16:creationId xmlns:a16="http://schemas.microsoft.com/office/drawing/2014/main" id="{48256894-7E98-4055-8C09-A32EF2AF738D}"/>
                </a:ext>
              </a:extLst>
            </p:cNvPr>
            <p:cNvCxnSpPr>
              <a:cxnSpLocks/>
            </p:cNvCxnSpPr>
            <p:nvPr/>
          </p:nvCxnSpPr>
          <p:spPr>
            <a:xfrm>
              <a:off x="2787486" y="4269906"/>
              <a:ext cx="0" cy="1169302"/>
            </a:xfrm>
            <a:prstGeom prst="lin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Прямокутник 93">
              <a:extLst>
                <a:ext uri="{FF2B5EF4-FFF2-40B4-BE49-F238E27FC236}">
                  <a16:creationId xmlns:a16="http://schemas.microsoft.com/office/drawing/2014/main" id="{A04E8139-511D-4FE0-8BC9-46E599B2B425}"/>
                </a:ext>
              </a:extLst>
            </p:cNvPr>
            <p:cNvSpPr/>
            <p:nvPr/>
          </p:nvSpPr>
          <p:spPr>
            <a:xfrm>
              <a:off x="2720662" y="5439208"/>
              <a:ext cx="159016" cy="15901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0" name="Групувати 116">
            <a:extLst>
              <a:ext uri="{FF2B5EF4-FFF2-40B4-BE49-F238E27FC236}">
                <a16:creationId xmlns:a16="http://schemas.microsoft.com/office/drawing/2014/main" id="{5361ACC4-2FEF-47CF-82ED-BBE1A5F82F2D}"/>
              </a:ext>
            </a:extLst>
          </p:cNvPr>
          <p:cNvGrpSpPr/>
          <p:nvPr/>
        </p:nvGrpSpPr>
        <p:grpSpPr>
          <a:xfrm>
            <a:off x="5543214" y="2490764"/>
            <a:ext cx="1569972" cy="1367975"/>
            <a:chOff x="8799719" y="1737045"/>
            <a:chExt cx="2093296" cy="1823966"/>
          </a:xfrm>
        </p:grpSpPr>
        <p:grpSp>
          <p:nvGrpSpPr>
            <p:cNvPr id="61" name="Групувати 111">
              <a:extLst>
                <a:ext uri="{FF2B5EF4-FFF2-40B4-BE49-F238E27FC236}">
                  <a16:creationId xmlns:a16="http://schemas.microsoft.com/office/drawing/2014/main" id="{A4A72D90-D22E-4E6F-A68E-EE651318EC6C}"/>
                </a:ext>
              </a:extLst>
            </p:cNvPr>
            <p:cNvGrpSpPr/>
            <p:nvPr/>
          </p:nvGrpSpPr>
          <p:grpSpPr>
            <a:xfrm>
              <a:off x="8879227" y="1737045"/>
              <a:ext cx="2013788" cy="1823966"/>
              <a:chOff x="684781" y="2201756"/>
              <a:chExt cx="4297922" cy="1823966"/>
            </a:xfrm>
          </p:grpSpPr>
          <p:cxnSp>
            <p:nvCxnSpPr>
              <p:cNvPr id="63" name="Пряма сполучна лінія 112">
                <a:extLst>
                  <a:ext uri="{FF2B5EF4-FFF2-40B4-BE49-F238E27FC236}">
                    <a16:creationId xmlns:a16="http://schemas.microsoft.com/office/drawing/2014/main" id="{D2DCC1B2-5CEA-41C5-ADBE-69D38830DE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4781" y="2294905"/>
                <a:ext cx="0" cy="1730817"/>
              </a:xfrm>
              <a:prstGeom prst="lin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Прямокутник 113">
                <a:extLst>
                  <a:ext uri="{FF2B5EF4-FFF2-40B4-BE49-F238E27FC236}">
                    <a16:creationId xmlns:a16="http://schemas.microsoft.com/office/drawing/2014/main" id="{A1B6A0BB-D60A-493A-ADA3-C2126FDBFE1B}"/>
                  </a:ext>
                </a:extLst>
              </p:cNvPr>
              <p:cNvSpPr/>
              <p:nvPr/>
            </p:nvSpPr>
            <p:spPr>
              <a:xfrm>
                <a:off x="757741" y="2201756"/>
                <a:ext cx="4224962" cy="13542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9525">
                  <a:spcBef>
                    <a:spcPct val="0"/>
                  </a:spcBef>
                  <a:buClr>
                    <a:srgbClr val="000000"/>
                  </a:buClr>
                </a:pPr>
                <a:r>
                  <a:rPr lang="en-US" altLang="ru-RU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Tahoma" pitchFamily="34" charset="0"/>
                  </a:rPr>
                  <a:t>MSD</a:t>
                </a:r>
              </a:p>
              <a:p>
                <a:pPr marL="9525">
                  <a:spcBef>
                    <a:spcPct val="0"/>
                  </a:spcBef>
                  <a:buClr>
                    <a:srgbClr val="000000"/>
                  </a:buClr>
                </a:pPr>
                <a:r>
                  <a:rPr lang="en-US" altLang="ru-RU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Tahoma" pitchFamily="34" charset="0"/>
                  </a:rPr>
                  <a:t>Non-Enforcement</a:t>
                </a:r>
              </a:p>
              <a:p>
                <a:pPr marL="9525">
                  <a:spcBef>
                    <a:spcPct val="0"/>
                  </a:spcBef>
                  <a:buClr>
                    <a:srgbClr val="000000"/>
                  </a:buClr>
                </a:pPr>
                <a:r>
                  <a:rPr lang="en-US" altLang="ru-RU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Tahoma" pitchFamily="34" charset="0"/>
                  </a:rPr>
                  <a:t>Letter</a:t>
                </a:r>
                <a:endParaRPr lang="ru-RU" altLang="ru-RU" sz="1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endParaRPr>
              </a:p>
              <a:p>
                <a:pPr marL="9525">
                  <a:spcBef>
                    <a:spcPct val="0"/>
                  </a:spcBef>
                  <a:buClr>
                    <a:srgbClr val="000000"/>
                  </a:buClr>
                </a:pPr>
                <a:endParaRPr lang="ru-RU" altLang="ru-RU" sz="12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endParaRPr>
              </a:p>
              <a:p>
                <a:pPr marL="9525">
                  <a:spcBef>
                    <a:spcPct val="0"/>
                  </a:spcBef>
                  <a:buClr>
                    <a:srgbClr val="000000"/>
                  </a:buClr>
                </a:pPr>
                <a:endParaRPr lang="ru-RU" altLang="ru-RU" sz="12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endParaRPr>
              </a:p>
            </p:txBody>
          </p:sp>
        </p:grpSp>
        <p:sp>
          <p:nvSpPr>
            <p:cNvPr id="62" name="Прямокутник 115">
              <a:extLst>
                <a:ext uri="{FF2B5EF4-FFF2-40B4-BE49-F238E27FC236}">
                  <a16:creationId xmlns:a16="http://schemas.microsoft.com/office/drawing/2014/main" id="{94C36E25-B47F-4DAB-9B34-82D120756570}"/>
                </a:ext>
              </a:extLst>
            </p:cNvPr>
            <p:cNvSpPr/>
            <p:nvPr/>
          </p:nvSpPr>
          <p:spPr>
            <a:xfrm>
              <a:off x="8799719" y="1830194"/>
              <a:ext cx="159016" cy="15901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6" name="Групувати 111">
            <a:extLst>
              <a:ext uri="{FF2B5EF4-FFF2-40B4-BE49-F238E27FC236}">
                <a16:creationId xmlns:a16="http://schemas.microsoft.com/office/drawing/2014/main" id="{A4A72D90-D22E-4E6F-A68E-EE651318EC6C}"/>
              </a:ext>
            </a:extLst>
          </p:cNvPr>
          <p:cNvGrpSpPr/>
          <p:nvPr/>
        </p:nvGrpSpPr>
        <p:grpSpPr>
          <a:xfrm>
            <a:off x="5345042" y="1506571"/>
            <a:ext cx="1394925" cy="2352174"/>
            <a:chOff x="684781" y="2161106"/>
            <a:chExt cx="3969487" cy="1864616"/>
          </a:xfrm>
        </p:grpSpPr>
        <p:cxnSp>
          <p:nvCxnSpPr>
            <p:cNvPr id="68" name="Пряма сполучна лінія 112">
              <a:extLst>
                <a:ext uri="{FF2B5EF4-FFF2-40B4-BE49-F238E27FC236}">
                  <a16:creationId xmlns:a16="http://schemas.microsoft.com/office/drawing/2014/main" id="{D2DCC1B2-5CEA-41C5-ADBE-69D38830DE7F}"/>
                </a:ext>
              </a:extLst>
            </p:cNvPr>
            <p:cNvCxnSpPr>
              <a:cxnSpLocks/>
            </p:cNvCxnSpPr>
            <p:nvPr/>
          </p:nvCxnSpPr>
          <p:spPr>
            <a:xfrm>
              <a:off x="684781" y="2294905"/>
              <a:ext cx="0" cy="1730817"/>
            </a:xfrm>
            <a:prstGeom prst="lin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Прямокутник 113">
              <a:extLst>
                <a:ext uri="{FF2B5EF4-FFF2-40B4-BE49-F238E27FC236}">
                  <a16:creationId xmlns:a16="http://schemas.microsoft.com/office/drawing/2014/main" id="{A1B6A0BB-D60A-493A-ADA3-C2126FDBFE1B}"/>
                </a:ext>
              </a:extLst>
            </p:cNvPr>
            <p:cNvSpPr/>
            <p:nvPr/>
          </p:nvSpPr>
          <p:spPr>
            <a:xfrm>
              <a:off x="757741" y="2161106"/>
              <a:ext cx="3896527" cy="9515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9525">
                <a:spcBef>
                  <a:spcPct val="0"/>
                </a:spcBef>
                <a:buClr>
                  <a:srgbClr val="000000"/>
                </a:buClr>
              </a:pPr>
              <a:r>
                <a:rPr lang="en-US" altLang="ru-RU" sz="1200" dirty="0" smtClean="0"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Repeated </a:t>
              </a:r>
            </a:p>
            <a:p>
              <a:pPr marL="9525">
                <a:spcBef>
                  <a:spcPct val="0"/>
                </a:spcBef>
                <a:buClr>
                  <a:srgbClr val="000000"/>
                </a:buClr>
              </a:pPr>
              <a:r>
                <a:rPr lang="en-US" altLang="ru-RU" sz="1200" dirty="0" smtClean="0"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Request to</a:t>
              </a:r>
            </a:p>
            <a:p>
              <a:pPr marL="9525">
                <a:spcBef>
                  <a:spcPct val="0"/>
                </a:spcBef>
                <a:buClr>
                  <a:srgbClr val="000000"/>
                </a:buClr>
              </a:pPr>
              <a:r>
                <a:rPr lang="en-US" altLang="ru-RU" sz="1200" dirty="0" err="1" smtClean="0"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ViiV</a:t>
              </a:r>
              <a:r>
                <a:rPr lang="en-US" altLang="ru-RU" sz="1200" dirty="0" smtClean="0"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 re ABC</a:t>
              </a:r>
            </a:p>
            <a:p>
              <a:pPr marL="9525">
                <a:spcBef>
                  <a:spcPct val="0"/>
                </a:spcBef>
                <a:buClr>
                  <a:srgbClr val="000000"/>
                </a:buClr>
              </a:pPr>
              <a:r>
                <a:rPr lang="en-US" altLang="ru-RU" sz="1200" dirty="0"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l</a:t>
              </a:r>
              <a:r>
                <a:rPr lang="en-US" altLang="ru-RU" sz="1200" dirty="0" smtClean="0">
                  <a:latin typeface="Arial" panose="020B0604020202020204" pitchFamily="34" charset="0"/>
                  <a:cs typeface="Arial" panose="020B0604020202020204" pitchFamily="34" charset="0"/>
                  <a:sym typeface="Tahoma" pitchFamily="34" charset="0"/>
                </a:rPr>
                <a:t>icense extension</a:t>
              </a:r>
              <a:endParaRPr lang="ru-RU" altLang="ru-RU" sz="1200" dirty="0"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endParaRPr>
            </a:p>
            <a:p>
              <a:pPr marL="9525">
                <a:spcBef>
                  <a:spcPct val="0"/>
                </a:spcBef>
                <a:buClr>
                  <a:srgbClr val="000000"/>
                </a:buClr>
              </a:pPr>
              <a:endParaRPr lang="ru-RU" altLang="ru-RU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endParaRPr>
            </a:p>
            <a:p>
              <a:pPr marL="9525">
                <a:spcBef>
                  <a:spcPct val="0"/>
                </a:spcBef>
                <a:buClr>
                  <a:srgbClr val="000000"/>
                </a:buClr>
              </a:pPr>
              <a:endParaRPr lang="ru-RU" altLang="ru-RU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endParaRPr>
            </a:p>
          </p:txBody>
        </p:sp>
      </p:grpSp>
      <p:sp>
        <p:nvSpPr>
          <p:cNvPr id="70" name="Прямокутник 115">
            <a:extLst>
              <a:ext uri="{FF2B5EF4-FFF2-40B4-BE49-F238E27FC236}">
                <a16:creationId xmlns:a16="http://schemas.microsoft.com/office/drawing/2014/main" id="{94C36E25-B47F-4DAB-9B34-82D120756570}"/>
              </a:ext>
            </a:extLst>
          </p:cNvPr>
          <p:cNvSpPr/>
          <p:nvPr/>
        </p:nvSpPr>
        <p:spPr>
          <a:xfrm>
            <a:off x="5285416" y="1584985"/>
            <a:ext cx="119262" cy="11926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1538380" y="3516373"/>
            <a:ext cx="87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201</a:t>
            </a:r>
            <a:r>
              <a:rPr lang="en-US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5</a:t>
            </a:r>
            <a:endParaRPr lang="en-US" sz="2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Прямокутник 88">
            <a:extLst>
              <a:ext uri="{FF2B5EF4-FFF2-40B4-BE49-F238E27FC236}">
                <a16:creationId xmlns:a16="http://schemas.microsoft.com/office/drawing/2014/main" id="{FD73E743-1277-4952-87CE-1056D194602A}"/>
              </a:ext>
            </a:extLst>
          </p:cNvPr>
          <p:cNvSpPr/>
          <p:nvPr/>
        </p:nvSpPr>
        <p:spPr>
          <a:xfrm>
            <a:off x="753144" y="2101635"/>
            <a:ext cx="119262" cy="11926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3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14005" y="496366"/>
            <a:ext cx="82395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NEGOTIATIONS, PATENT OPPS AND CL THREATS </a:t>
            </a:r>
            <a:r>
              <a:rPr lang="en-US" alt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uk-UA" alt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302" y="908723"/>
            <a:ext cx="5704950" cy="19533"/>
          </a:xfrm>
          <a:prstGeom prst="rect">
            <a:avLst/>
          </a:prstGeom>
        </p:spPr>
      </p:pic>
      <p:sp>
        <p:nvSpPr>
          <p:cNvPr id="5" name="Прямоугольник 2"/>
          <p:cNvSpPr/>
          <p:nvPr/>
        </p:nvSpPr>
        <p:spPr>
          <a:xfrm>
            <a:off x="414005" y="6266584"/>
            <a:ext cx="823954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StopTheSilenceAIDS2018		   				                          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TransitionPlan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7246" y="428184"/>
            <a:ext cx="1261437" cy="474917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1761" y="435800"/>
            <a:ext cx="1094977" cy="46514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87762" y="6013598"/>
            <a:ext cx="1267858" cy="68332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5601" y="1087768"/>
            <a:ext cx="3658176" cy="517559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73804" y="1226198"/>
            <a:ext cx="3970502" cy="466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44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14005" y="496366"/>
            <a:ext cx="82395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NEGOTIATIONS, </a:t>
            </a:r>
            <a:r>
              <a:rPr lang="en-US" alt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PATENT OPPS AND CL THREATS </a:t>
            </a:r>
            <a:r>
              <a:rPr lang="en-US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uk-UA" altLang="ru-RU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302" y="908723"/>
            <a:ext cx="5704950" cy="19533"/>
          </a:xfrm>
          <a:prstGeom prst="rect">
            <a:avLst/>
          </a:prstGeom>
        </p:spPr>
      </p:pic>
      <p:sp>
        <p:nvSpPr>
          <p:cNvPr id="5" name="Прямоугольник 2"/>
          <p:cNvSpPr/>
          <p:nvPr/>
        </p:nvSpPr>
        <p:spPr>
          <a:xfrm>
            <a:off x="414005" y="6301548"/>
            <a:ext cx="699519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StopTheSilenceAIDS2018		   				</a:t>
            </a:r>
            <a:endParaRPr lang="en-US" sz="900" dirty="0"/>
          </a:p>
        </p:txBody>
      </p:sp>
      <p:pic>
        <p:nvPicPr>
          <p:cNvPr id="6" name="Picture 5" descr="C:\Users\i.kovalchuk\Desktop\hand_with_pill_1.jpg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38"/>
          <a:stretch>
            <a:fillRect/>
          </a:stretch>
        </p:blipFill>
        <p:spPr bwMode="auto">
          <a:xfrm>
            <a:off x="0" y="1073705"/>
            <a:ext cx="9144000" cy="515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Группа 21"/>
          <p:cNvGrpSpPr>
            <a:grpSpLocks/>
          </p:cNvGrpSpPr>
          <p:nvPr/>
        </p:nvGrpSpPr>
        <p:grpSpPr bwMode="auto">
          <a:xfrm>
            <a:off x="703263" y="2890090"/>
            <a:ext cx="4819651" cy="1539589"/>
            <a:chOff x="702950" y="1693532"/>
            <a:chExt cx="4819849" cy="1649752"/>
          </a:xfrm>
        </p:grpSpPr>
        <p:grpSp>
          <p:nvGrpSpPr>
            <p:cNvPr id="10" name="Группа 3"/>
            <p:cNvGrpSpPr>
              <a:grpSpLocks/>
            </p:cNvGrpSpPr>
            <p:nvPr/>
          </p:nvGrpSpPr>
          <p:grpSpPr bwMode="auto">
            <a:xfrm>
              <a:off x="702950" y="1718046"/>
              <a:ext cx="1485961" cy="1625238"/>
              <a:chOff x="4427984" y="1180736"/>
              <a:chExt cx="2269021" cy="2481692"/>
            </a:xfrm>
          </p:grpSpPr>
          <p:sp>
            <p:nvSpPr>
              <p:cNvPr id="23" name="Овал 22"/>
              <p:cNvSpPr/>
              <p:nvPr/>
            </p:nvSpPr>
            <p:spPr>
              <a:xfrm>
                <a:off x="4427984" y="1633066"/>
                <a:ext cx="2029028" cy="2029362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4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4" name="Овал 23"/>
              <p:cNvSpPr>
                <a:spLocks noChangeAspect="1"/>
              </p:cNvSpPr>
              <p:nvPr/>
            </p:nvSpPr>
            <p:spPr>
              <a:xfrm>
                <a:off x="5884908" y="2828377"/>
                <a:ext cx="812097" cy="797683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4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5" name="TextBox 27"/>
              <p:cNvSpPr txBox="1">
                <a:spLocks noChangeArrowheads="1"/>
              </p:cNvSpPr>
              <p:nvPr/>
            </p:nvSpPr>
            <p:spPr bwMode="auto">
              <a:xfrm>
                <a:off x="4482957" y="1180736"/>
                <a:ext cx="1836204" cy="5371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ts val="22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400" b="1" dirty="0">
                    <a:solidFill>
                      <a:srgbClr val="D0131F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TDF/FTC/EFV</a:t>
                </a:r>
              </a:p>
            </p:txBody>
          </p:sp>
          <p:sp>
            <p:nvSpPr>
              <p:cNvPr id="26" name="TextBox 35"/>
              <p:cNvSpPr txBox="1">
                <a:spLocks noChangeArrowheads="1"/>
              </p:cNvSpPr>
              <p:nvPr/>
            </p:nvSpPr>
            <p:spPr bwMode="auto">
              <a:xfrm>
                <a:off x="6050506" y="3022009"/>
                <a:ext cx="469986" cy="5371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ts val="22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400" b="1" dirty="0" smtClean="0">
                    <a:solidFill>
                      <a:srgbClr val="00206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96$</a:t>
                </a:r>
                <a:endParaRPr lang="en-US" altLang="zh-CN" sz="1400" b="1" dirty="0">
                  <a:solidFill>
                    <a:srgbClr val="002060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27" name="TextBox 36"/>
              <p:cNvSpPr txBox="1">
                <a:spLocks noChangeArrowheads="1"/>
              </p:cNvSpPr>
              <p:nvPr/>
            </p:nvSpPr>
            <p:spPr bwMode="auto">
              <a:xfrm>
                <a:off x="5086779" y="2358692"/>
                <a:ext cx="587482" cy="5371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ts val="2200"/>
                  </a:lnSpc>
                  <a:spcBef>
                    <a:spcPct val="0"/>
                  </a:spcBef>
                  <a:buFontTx/>
                  <a:buNone/>
                </a:pPr>
                <a:r>
                  <a:rPr lang="ru-RU" altLang="zh-CN" sz="1400" dirty="0">
                    <a:solidFill>
                      <a:srgbClr val="00206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493</a:t>
                </a:r>
                <a:r>
                  <a:rPr lang="en-US" altLang="zh-CN" sz="1400" dirty="0">
                    <a:solidFill>
                      <a:srgbClr val="00206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$</a:t>
                </a:r>
              </a:p>
            </p:txBody>
          </p:sp>
        </p:grpSp>
        <p:grpSp>
          <p:nvGrpSpPr>
            <p:cNvPr id="11" name="Группа 37"/>
            <p:cNvGrpSpPr>
              <a:grpSpLocks/>
            </p:cNvGrpSpPr>
            <p:nvPr/>
          </p:nvGrpSpPr>
          <p:grpSpPr bwMode="auto">
            <a:xfrm>
              <a:off x="4214927" y="1718046"/>
              <a:ext cx="1307872" cy="1625238"/>
              <a:chOff x="4684181" y="1180736"/>
              <a:chExt cx="1997083" cy="2481692"/>
            </a:xfrm>
          </p:grpSpPr>
          <p:sp>
            <p:nvSpPr>
              <p:cNvPr id="18" name="Овал 17"/>
              <p:cNvSpPr/>
              <p:nvPr/>
            </p:nvSpPr>
            <p:spPr>
              <a:xfrm>
                <a:off x="4904666" y="2108610"/>
                <a:ext cx="1551149" cy="1553818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4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Овал 18"/>
              <p:cNvSpPr>
                <a:spLocks noChangeAspect="1"/>
              </p:cNvSpPr>
              <p:nvPr/>
            </p:nvSpPr>
            <p:spPr>
              <a:xfrm>
                <a:off x="5847351" y="2792009"/>
                <a:ext cx="833913" cy="834051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4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TextBox 40"/>
              <p:cNvSpPr txBox="1">
                <a:spLocks noChangeArrowheads="1"/>
              </p:cNvSpPr>
              <p:nvPr/>
            </p:nvSpPr>
            <p:spPr bwMode="auto">
              <a:xfrm>
                <a:off x="4684181" y="1180736"/>
                <a:ext cx="1836205" cy="5371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ts val="22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400" b="1" dirty="0">
                    <a:solidFill>
                      <a:srgbClr val="D0131F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ABC</a:t>
                </a:r>
              </a:p>
            </p:txBody>
          </p:sp>
          <p:sp>
            <p:nvSpPr>
              <p:cNvPr id="21" name="TextBox 41"/>
              <p:cNvSpPr txBox="1">
                <a:spLocks noChangeArrowheads="1"/>
              </p:cNvSpPr>
              <p:nvPr/>
            </p:nvSpPr>
            <p:spPr bwMode="auto">
              <a:xfrm>
                <a:off x="5883160" y="3013299"/>
                <a:ext cx="626648" cy="488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ts val="22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400" b="1" dirty="0" smtClean="0">
                    <a:solidFill>
                      <a:srgbClr val="00206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130$</a:t>
                </a:r>
                <a:endParaRPr lang="en-US" altLang="zh-CN" sz="1400" b="1" dirty="0">
                  <a:solidFill>
                    <a:srgbClr val="002060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22" name="TextBox 42"/>
              <p:cNvSpPr txBox="1">
                <a:spLocks noChangeArrowheads="1"/>
              </p:cNvSpPr>
              <p:nvPr/>
            </p:nvSpPr>
            <p:spPr bwMode="auto">
              <a:xfrm>
                <a:off x="5247309" y="2373434"/>
                <a:ext cx="587482" cy="488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ts val="22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400" dirty="0" smtClean="0">
                    <a:solidFill>
                      <a:srgbClr val="00206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295$</a:t>
                </a:r>
                <a:endParaRPr lang="en-US" altLang="zh-CN" sz="1400" dirty="0">
                  <a:solidFill>
                    <a:srgbClr val="002060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12" name="Группа 43"/>
            <p:cNvGrpSpPr>
              <a:grpSpLocks/>
            </p:cNvGrpSpPr>
            <p:nvPr/>
          </p:nvGrpSpPr>
          <p:grpSpPr bwMode="auto">
            <a:xfrm>
              <a:off x="2562480" y="1693532"/>
              <a:ext cx="1341001" cy="1625935"/>
              <a:chOff x="4684181" y="1180736"/>
              <a:chExt cx="2047670" cy="2482756"/>
            </a:xfrm>
          </p:grpSpPr>
          <p:sp>
            <p:nvSpPr>
              <p:cNvPr id="13" name="Овал 12"/>
              <p:cNvSpPr/>
              <p:nvPr/>
            </p:nvSpPr>
            <p:spPr>
              <a:xfrm>
                <a:off x="4787670" y="1995390"/>
                <a:ext cx="1667826" cy="1668102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4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Овал 13"/>
              <p:cNvSpPr>
                <a:spLocks noChangeAspect="1"/>
              </p:cNvSpPr>
              <p:nvPr/>
            </p:nvSpPr>
            <p:spPr>
              <a:xfrm>
                <a:off x="5665218" y="2596683"/>
                <a:ext cx="1066633" cy="1066809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4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TextBox 46"/>
              <p:cNvSpPr txBox="1">
                <a:spLocks noChangeArrowheads="1"/>
              </p:cNvSpPr>
              <p:nvPr/>
            </p:nvSpPr>
            <p:spPr bwMode="auto">
              <a:xfrm>
                <a:off x="4684181" y="1180736"/>
                <a:ext cx="1836203" cy="5371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ts val="22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400" b="1" dirty="0">
                    <a:solidFill>
                      <a:srgbClr val="D0131F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ABC/3TC</a:t>
                </a:r>
              </a:p>
            </p:txBody>
          </p:sp>
          <p:sp>
            <p:nvSpPr>
              <p:cNvPr id="16" name="TextBox 47"/>
              <p:cNvSpPr txBox="1">
                <a:spLocks noChangeArrowheads="1"/>
              </p:cNvSpPr>
              <p:nvPr/>
            </p:nvSpPr>
            <p:spPr bwMode="auto">
              <a:xfrm>
                <a:off x="5879120" y="2952571"/>
                <a:ext cx="626647" cy="488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ts val="22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400" b="1" dirty="0" smtClean="0">
                    <a:solidFill>
                      <a:srgbClr val="00206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148$</a:t>
                </a:r>
                <a:endParaRPr lang="en-US" altLang="zh-CN" sz="1400" b="1" dirty="0">
                  <a:solidFill>
                    <a:srgbClr val="002060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7" name="TextBox 48"/>
              <p:cNvSpPr txBox="1">
                <a:spLocks noChangeArrowheads="1"/>
              </p:cNvSpPr>
              <p:nvPr/>
            </p:nvSpPr>
            <p:spPr bwMode="auto">
              <a:xfrm>
                <a:off x="5247308" y="2373434"/>
                <a:ext cx="587482" cy="488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ts val="22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400" dirty="0" smtClean="0">
                    <a:solidFill>
                      <a:srgbClr val="00206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354</a:t>
                </a:r>
                <a:r>
                  <a:rPr lang="en-US" altLang="zh-CN" sz="1400" dirty="0" smtClean="0">
                    <a:solidFill>
                      <a:srgbClr val="00206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$</a:t>
                </a:r>
                <a:endParaRPr lang="en-US" altLang="zh-CN" sz="1400" dirty="0">
                  <a:solidFill>
                    <a:srgbClr val="002060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</p:grpSp>
      <p:sp>
        <p:nvSpPr>
          <p:cNvPr id="28" name="Прямоугольник 23">
            <a:extLst>
              <a:ext uri="{FF2B5EF4-FFF2-40B4-BE49-F238E27FC236}">
                <a16:creationId xmlns:a16="http://schemas.microsoft.com/office/drawing/2014/main" id="{A9411113-BD63-4175-821D-765D767AA806}"/>
              </a:ext>
            </a:extLst>
          </p:cNvPr>
          <p:cNvSpPr/>
          <p:nvPr/>
        </p:nvSpPr>
        <p:spPr>
          <a:xfrm>
            <a:off x="7091681" y="2956556"/>
            <a:ext cx="45719" cy="334887"/>
          </a:xfrm>
          <a:prstGeom prst="rect">
            <a:avLst/>
          </a:prstGeom>
          <a:solidFill>
            <a:srgbClr val="D013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50"/>
          <p:cNvSpPr>
            <a:spLocks noChangeArrowheads="1"/>
          </p:cNvSpPr>
          <p:nvPr/>
        </p:nvSpPr>
        <p:spPr bwMode="auto">
          <a:xfrm>
            <a:off x="6137275" y="2961243"/>
            <a:ext cx="171291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700" dirty="0" smtClean="0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INITIAL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700" dirty="0" smtClean="0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PRICE</a:t>
            </a:r>
            <a:endParaRPr lang="uk-UA" altLang="zh-CN" sz="700" dirty="0">
              <a:solidFill>
                <a:srgbClr val="FFFFFF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" name="Прямоугольник 51"/>
          <p:cNvSpPr>
            <a:spLocks noChangeArrowheads="1"/>
          </p:cNvSpPr>
          <p:nvPr/>
        </p:nvSpPr>
        <p:spPr bwMode="auto">
          <a:xfrm>
            <a:off x="7100888" y="2939018"/>
            <a:ext cx="17129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700" dirty="0" smtClean="0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PRICE AFTER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700" dirty="0" smtClean="0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ADVOCACY INTERVENTIONS</a:t>
            </a:r>
            <a:endParaRPr lang="uk-UA" altLang="zh-CN" sz="700" dirty="0">
              <a:solidFill>
                <a:srgbClr val="FFFFFF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" name="Прямоугольник 22"/>
          <p:cNvSpPr>
            <a:spLocks noChangeArrowheads="1"/>
          </p:cNvSpPr>
          <p:nvPr/>
        </p:nvSpPr>
        <p:spPr bwMode="auto">
          <a:xfrm>
            <a:off x="6011863" y="3567668"/>
            <a:ext cx="27098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MSD</a:t>
            </a:r>
            <a:r>
              <a:rPr lang="ru-RU" altLang="ru-RU" sz="1200" dirty="0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(</a:t>
            </a:r>
            <a:r>
              <a:rPr lang="en-US" altLang="zh-CN" sz="1200" dirty="0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TDF/FTC/EFV</a:t>
            </a:r>
            <a:r>
              <a:rPr lang="ru-RU" altLang="zh-CN" sz="1200" dirty="0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200" dirty="0" smtClean="0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AND</a:t>
            </a:r>
            <a:r>
              <a:rPr lang="ru-RU" altLang="zh-CN" sz="1200" dirty="0" smtClean="0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ru-RU" sz="1200" b="1" dirty="0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</a:t>
            </a:r>
            <a:r>
              <a:rPr lang="uk-UA" altLang="ru-RU" sz="1200" b="1" dirty="0" err="1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іі</a:t>
            </a:r>
            <a:r>
              <a:rPr lang="en-US" altLang="ru-RU" sz="1200" b="1" dirty="0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</a:t>
            </a:r>
            <a:r>
              <a:rPr lang="ru-RU" altLang="ru-RU" sz="1200" dirty="0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(</a:t>
            </a:r>
            <a:r>
              <a:rPr lang="en-US" altLang="zh-CN" sz="1200" dirty="0">
                <a:solidFill>
                  <a:srgbClr val="FFFFFF"/>
                </a:solidFill>
                <a:latin typeface="Segoe UI" panose="020B0502040204020203" pitchFamily="34" charset="0"/>
              </a:rPr>
              <a:t>ABC/3TC</a:t>
            </a:r>
            <a:r>
              <a:rPr lang="ru-RU" altLang="zh-CN" sz="1200" dirty="0">
                <a:solidFill>
                  <a:srgbClr val="FFFFFF"/>
                </a:solidFill>
                <a:latin typeface="Segoe UI" panose="020B0502040204020203" pitchFamily="34" charset="0"/>
              </a:rPr>
              <a:t>, </a:t>
            </a:r>
            <a:r>
              <a:rPr lang="en-US" altLang="zh-CN" sz="1200" dirty="0">
                <a:solidFill>
                  <a:srgbClr val="FFFFFF"/>
                </a:solidFill>
                <a:latin typeface="Segoe UI" panose="020B0502040204020203" pitchFamily="34" charset="0"/>
              </a:rPr>
              <a:t>ABC</a:t>
            </a:r>
            <a:r>
              <a:rPr lang="ru-RU" altLang="zh-CN" sz="1200" dirty="0">
                <a:solidFill>
                  <a:srgbClr val="FFFFFF"/>
                </a:solidFill>
                <a:latin typeface="Segoe UI" panose="020B0502040204020203" pitchFamily="34" charset="0"/>
              </a:rPr>
              <a:t>) </a:t>
            </a:r>
            <a:r>
              <a:rPr lang="en-US" altLang="zh-CN" sz="1200" dirty="0" smtClean="0">
                <a:solidFill>
                  <a:srgbClr val="FFFFFF"/>
                </a:solidFill>
                <a:latin typeface="Segoe UI" panose="020B0502040204020203" pitchFamily="34" charset="0"/>
              </a:rPr>
              <a:t>PROVIDED</a:t>
            </a:r>
            <a:r>
              <a:rPr lang="ru-RU" altLang="zh-CN" sz="1200" dirty="0" smtClean="0">
                <a:solidFill>
                  <a:srgbClr val="FFFFFF"/>
                </a:solidFill>
                <a:latin typeface="Segoe UI" panose="020B0502040204020203" pitchFamily="34" charset="0"/>
              </a:rPr>
              <a:t> </a:t>
            </a:r>
            <a:endParaRPr lang="ru-RU" altLang="zh-CN" sz="1200" dirty="0">
              <a:solidFill>
                <a:srgbClr val="FFFFFF"/>
              </a:solidFill>
              <a:latin typeface="Segoe UI" panose="020B0502040204020203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200" b="1" dirty="0" smtClean="0">
                <a:solidFill>
                  <a:srgbClr val="D0131F"/>
                </a:solidFill>
                <a:latin typeface="Segoe UI" panose="020B0502040204020203" pitchFamily="34" charset="0"/>
              </a:rPr>
              <a:t>NON-ENFORCEMENT LETTERS</a:t>
            </a:r>
            <a:endParaRPr lang="en-US" altLang="zh-CN" sz="1200" b="1" dirty="0">
              <a:solidFill>
                <a:srgbClr val="D0131F"/>
              </a:solidFill>
              <a:latin typeface="Segoe UI" panose="020B0502040204020203" pitchFamily="34" charset="0"/>
            </a:endParaRPr>
          </a:p>
        </p:txBody>
      </p:sp>
      <p:sp>
        <p:nvSpPr>
          <p:cNvPr id="32" name="Прямоугольник 23">
            <a:extLst>
              <a:ext uri="{FF2B5EF4-FFF2-40B4-BE49-F238E27FC236}">
                <a16:creationId xmlns:a16="http://schemas.microsoft.com/office/drawing/2014/main" id="{A9411113-BD63-4175-821D-765D767AA806}"/>
              </a:ext>
            </a:extLst>
          </p:cNvPr>
          <p:cNvSpPr/>
          <p:nvPr/>
        </p:nvSpPr>
        <p:spPr>
          <a:xfrm>
            <a:off x="6137275" y="2959731"/>
            <a:ext cx="46038" cy="334887"/>
          </a:xfrm>
          <a:prstGeom prst="rect">
            <a:avLst/>
          </a:prstGeom>
          <a:solidFill>
            <a:srgbClr val="2C71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solidFill>
                <a:prstClr val="white"/>
              </a:solidFill>
            </a:endParaRPr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7246" y="428184"/>
            <a:ext cx="1261437" cy="474917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11761" y="435800"/>
            <a:ext cx="1094977" cy="465149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07246" y="6229905"/>
            <a:ext cx="1165381" cy="62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64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14005" y="496366"/>
            <a:ext cx="82395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NEGOTIATIONS, </a:t>
            </a:r>
            <a:r>
              <a:rPr lang="en-US" alt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PATENT OPPS AND CL THREATS </a:t>
            </a:r>
            <a:r>
              <a:rPr lang="en-US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uk-UA" altLang="ru-RU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302" y="908723"/>
            <a:ext cx="5704950" cy="19533"/>
          </a:xfrm>
          <a:prstGeom prst="rect">
            <a:avLst/>
          </a:prstGeom>
        </p:spPr>
      </p:pic>
      <p:sp>
        <p:nvSpPr>
          <p:cNvPr id="5" name="Прямоугольник 2"/>
          <p:cNvSpPr/>
          <p:nvPr/>
        </p:nvSpPr>
        <p:spPr>
          <a:xfrm>
            <a:off x="414005" y="6301548"/>
            <a:ext cx="699519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StopTheSilenceAIDS2018		   				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C:\Users\i.kovalchuk\Desktop\hand_with_pill_1.jpg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38"/>
          <a:stretch>
            <a:fillRect/>
          </a:stretch>
        </p:blipFill>
        <p:spPr bwMode="auto">
          <a:xfrm>
            <a:off x="0" y="1073705"/>
            <a:ext cx="9144000" cy="515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Прямоугольник 22"/>
          <p:cNvSpPr>
            <a:spLocks noChangeArrowheads="1"/>
          </p:cNvSpPr>
          <p:nvPr/>
        </p:nvSpPr>
        <p:spPr bwMode="auto">
          <a:xfrm>
            <a:off x="6580546" y="3205855"/>
            <a:ext cx="27098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</a:t>
            </a:r>
            <a:r>
              <a:rPr lang="ru-RU" altLang="ru-RU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zh-CN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TDF/FTC/EFV</a:t>
            </a:r>
            <a:r>
              <a:rPr lang="ru-RU" altLang="zh-CN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2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ru-RU" altLang="zh-CN" sz="12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uk-UA" altLang="ru-RU" sz="12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іі</a:t>
            </a:r>
            <a:r>
              <a:rPr lang="en-US" altLang="ru-RU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altLang="ru-RU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zh-CN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ABC/3TC</a:t>
            </a:r>
            <a:r>
              <a:rPr lang="ru-RU" altLang="zh-CN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</a:t>
            </a:r>
            <a:r>
              <a:rPr lang="ru-RU" altLang="zh-CN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zh-CN" sz="12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PROVIDED</a:t>
            </a:r>
            <a:r>
              <a:rPr lang="ru-RU" altLang="zh-CN" sz="12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zh-CN" sz="12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200" b="1" dirty="0" smtClean="0">
                <a:solidFill>
                  <a:srgbClr val="D013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NON-ENFORCEMENT LETTERS</a:t>
            </a:r>
            <a:endParaRPr lang="en-US" altLang="zh-CN" sz="1200" b="1" dirty="0">
              <a:solidFill>
                <a:srgbClr val="D013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7246" y="428184"/>
            <a:ext cx="1261437" cy="474917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11761" y="435800"/>
            <a:ext cx="1094977" cy="465149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07246" y="6229905"/>
            <a:ext cx="1165381" cy="628095"/>
          </a:xfrm>
          <a:prstGeom prst="rect">
            <a:avLst/>
          </a:prstGeom>
        </p:spPr>
      </p:pic>
      <p:grpSp>
        <p:nvGrpSpPr>
          <p:cNvPr id="85" name="Группа 67"/>
          <p:cNvGrpSpPr>
            <a:grpSpLocks/>
          </p:cNvGrpSpPr>
          <p:nvPr/>
        </p:nvGrpSpPr>
        <p:grpSpPr bwMode="auto">
          <a:xfrm>
            <a:off x="1154655" y="2274203"/>
            <a:ext cx="2567163" cy="2001483"/>
            <a:chOff x="3828591" y="833530"/>
            <a:chExt cx="2567144" cy="2002111"/>
          </a:xfrm>
        </p:grpSpPr>
        <p:sp>
          <p:nvSpPr>
            <p:cNvPr id="86" name="Овал 85"/>
            <p:cNvSpPr/>
            <p:nvPr/>
          </p:nvSpPr>
          <p:spPr>
            <a:xfrm>
              <a:off x="3837972" y="1141593"/>
              <a:ext cx="1208079" cy="120687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TextBox 70"/>
            <p:cNvSpPr txBox="1">
              <a:spLocks noChangeArrowheads="1"/>
            </p:cNvSpPr>
            <p:nvPr/>
          </p:nvSpPr>
          <p:spPr bwMode="auto">
            <a:xfrm>
              <a:off x="3960263" y="833530"/>
              <a:ext cx="2435472" cy="328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ts val="22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200" b="1" dirty="0">
                  <a:solidFill>
                    <a:srgbClr val="D0131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TDF/FTC/EFV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1E8BA914-3C82-4C96-9CE2-8C83D16F8504}"/>
                </a:ext>
              </a:extLst>
            </p:cNvPr>
            <p:cNvSpPr txBox="1"/>
            <p:nvPr/>
          </p:nvSpPr>
          <p:spPr>
            <a:xfrm>
              <a:off x="3983892" y="1521982"/>
              <a:ext cx="916239" cy="559302"/>
            </a:xfrm>
            <a:prstGeom prst="rect">
              <a:avLst/>
            </a:prstGeom>
            <a:noFill/>
          </p:spPr>
          <p:txBody>
            <a:bodyPr wrap="square" lIns="0" tIns="0" rIns="0">
              <a:spAutoFit/>
            </a:bodyPr>
            <a:lstStyle/>
            <a:p>
              <a:pPr algn="ctr" eaLnBrk="1" fontAlgn="auto" hangingPunct="1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600" b="1" dirty="0" smtClean="0">
                  <a:solidFill>
                    <a:srgbClr val="0A074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$12,6 </a:t>
              </a:r>
              <a:r>
                <a:rPr lang="en-US" altLang="zh-CN" sz="1600" b="1" dirty="0" err="1" smtClean="0">
                  <a:solidFill>
                    <a:srgbClr val="0A074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mln</a:t>
              </a:r>
              <a:r>
                <a:rPr lang="ru-RU" altLang="zh-CN" sz="1600" b="1" dirty="0" smtClean="0">
                  <a:solidFill>
                    <a:srgbClr val="0A074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altLang="zh-CN" sz="1600" b="1" dirty="0">
                <a:solidFill>
                  <a:srgbClr val="0A0745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eaLnBrk="1" fontAlgn="auto" hangingPunct="1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dirty="0" smtClean="0">
                  <a:solidFill>
                    <a:srgbClr val="0A074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ANNUAL </a:t>
              </a:r>
            </a:p>
            <a:p>
              <a:pPr algn="ctr" eaLnBrk="1" fontAlgn="auto" hangingPunct="1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dirty="0" smtClean="0">
                  <a:solidFill>
                    <a:srgbClr val="0A074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SAVINGS</a:t>
              </a:r>
              <a:endParaRPr lang="en-US" altLang="zh-CN" sz="1000" dirty="0">
                <a:solidFill>
                  <a:srgbClr val="0A0745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TextBox 72"/>
            <p:cNvSpPr txBox="1">
              <a:spLocks noChangeArrowheads="1"/>
            </p:cNvSpPr>
            <p:nvPr/>
          </p:nvSpPr>
          <p:spPr bwMode="auto">
            <a:xfrm>
              <a:off x="3828591" y="2609938"/>
              <a:ext cx="1737012" cy="225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ts val="14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+71 </a:t>
              </a:r>
              <a:r>
                <a:rPr lang="en-US" altLang="zh-CN" sz="1200" b="1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000</a:t>
              </a:r>
              <a:r>
                <a:rPr lang="ru-RU" altLang="zh-CN" sz="11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altLang="zh-CN" sz="11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PATIENTS</a:t>
              </a:r>
              <a:endParaRPr lang="en-US" altLang="zh-CN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0" name="Группа 79"/>
          <p:cNvGrpSpPr>
            <a:grpSpLocks/>
          </p:cNvGrpSpPr>
          <p:nvPr/>
        </p:nvGrpSpPr>
        <p:grpSpPr bwMode="auto">
          <a:xfrm>
            <a:off x="3195411" y="2278033"/>
            <a:ext cx="2674746" cy="2000433"/>
            <a:chOff x="3426180" y="308754"/>
            <a:chExt cx="2674270" cy="2000642"/>
          </a:xfrm>
        </p:grpSpPr>
        <p:sp>
          <p:nvSpPr>
            <p:cNvPr id="91" name="Овал 90"/>
            <p:cNvSpPr/>
            <p:nvPr/>
          </p:nvSpPr>
          <p:spPr>
            <a:xfrm>
              <a:off x="3803434" y="1473893"/>
              <a:ext cx="339665" cy="338173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TextBox 82"/>
            <p:cNvSpPr txBox="1">
              <a:spLocks noChangeArrowheads="1"/>
            </p:cNvSpPr>
            <p:nvPr/>
          </p:nvSpPr>
          <p:spPr bwMode="auto">
            <a:xfrm>
              <a:off x="3664978" y="308754"/>
              <a:ext cx="2435472" cy="328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ts val="22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200" b="1" dirty="0">
                  <a:solidFill>
                    <a:srgbClr val="D0131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ABC/3TC</a:t>
              </a:r>
            </a:p>
          </p:txBody>
        </p:sp>
        <p:sp>
          <p:nvSpPr>
            <p:cNvPr id="93" name="TextBox 83"/>
            <p:cNvSpPr txBox="1">
              <a:spLocks noChangeArrowheads="1"/>
            </p:cNvSpPr>
            <p:nvPr/>
          </p:nvSpPr>
          <p:spPr bwMode="auto">
            <a:xfrm>
              <a:off x="4197247" y="1427088"/>
              <a:ext cx="1737012" cy="392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ts val="9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000" b="1" dirty="0" smtClean="0">
                  <a:solidFill>
                    <a:srgbClr val="ABD9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$0,9 </a:t>
              </a:r>
              <a:r>
                <a:rPr lang="en-US" altLang="zh-CN" sz="1000" b="1" dirty="0" err="1" smtClean="0">
                  <a:solidFill>
                    <a:srgbClr val="ABD9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mln</a:t>
              </a:r>
              <a:r>
                <a:rPr lang="en-US" altLang="zh-CN" sz="1000" b="1" dirty="0" smtClean="0">
                  <a:solidFill>
                    <a:srgbClr val="ABD9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zh-CN" sz="1000" b="1" dirty="0" smtClean="0">
                  <a:solidFill>
                    <a:srgbClr val="ABD9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altLang="zh-CN" sz="1000" b="1" dirty="0">
                <a:solidFill>
                  <a:srgbClr val="ABD958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hangingPunct="1">
                <a:lnSpc>
                  <a:spcPts val="9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900" dirty="0" smtClean="0">
                  <a:solidFill>
                    <a:srgbClr val="ABD9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ANNUAL </a:t>
              </a:r>
            </a:p>
            <a:p>
              <a:pPr eaLnBrk="1" hangingPunct="1">
                <a:lnSpc>
                  <a:spcPts val="9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900" dirty="0" smtClean="0">
                  <a:solidFill>
                    <a:srgbClr val="ABD9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SAVINGS</a:t>
              </a:r>
              <a:endParaRPr lang="en-US" altLang="zh-CN" sz="900" dirty="0">
                <a:solidFill>
                  <a:srgbClr val="ABD958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TextBox 84"/>
            <p:cNvSpPr txBox="1">
              <a:spLocks noChangeArrowheads="1"/>
            </p:cNvSpPr>
            <p:nvPr/>
          </p:nvSpPr>
          <p:spPr bwMode="auto">
            <a:xfrm>
              <a:off x="3426180" y="1185894"/>
              <a:ext cx="1452380" cy="1123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ts val="1400"/>
                </a:lnSpc>
                <a:spcBef>
                  <a:spcPct val="0"/>
                </a:spcBef>
                <a:buFontTx/>
                <a:buNone/>
              </a:pPr>
              <a:endParaRPr lang="en-US" altLang="zh-CN" sz="12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hangingPunct="1">
                <a:lnSpc>
                  <a:spcPts val="1400"/>
                </a:lnSpc>
                <a:spcBef>
                  <a:spcPct val="0"/>
                </a:spcBef>
                <a:buFontTx/>
                <a:buNone/>
              </a:pPr>
              <a:endParaRPr lang="en-US" altLang="zh-CN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hangingPunct="1">
                <a:lnSpc>
                  <a:spcPts val="1400"/>
                </a:lnSpc>
                <a:spcBef>
                  <a:spcPct val="0"/>
                </a:spcBef>
                <a:buFontTx/>
                <a:buNone/>
              </a:pPr>
              <a:endParaRPr lang="en-US" altLang="zh-CN" sz="12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hangingPunct="1">
                <a:lnSpc>
                  <a:spcPts val="1400"/>
                </a:lnSpc>
                <a:spcBef>
                  <a:spcPct val="0"/>
                </a:spcBef>
                <a:buFontTx/>
                <a:buNone/>
              </a:pPr>
              <a:endParaRPr lang="en-US" altLang="zh-CN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hangingPunct="1">
                <a:lnSpc>
                  <a:spcPts val="1400"/>
                </a:lnSpc>
                <a:spcBef>
                  <a:spcPct val="0"/>
                </a:spcBef>
                <a:buFontTx/>
                <a:buNone/>
              </a:pPr>
              <a:endParaRPr lang="en-US" altLang="zh-CN" sz="12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hangingPunct="1">
                <a:lnSpc>
                  <a:spcPts val="14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200" b="1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r>
                <a:rPr lang="en-US" altLang="zh-CN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 </a:t>
              </a:r>
              <a:r>
                <a:rPr lang="en-US" altLang="zh-CN" sz="1200" b="1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000</a:t>
              </a:r>
              <a:r>
                <a:rPr lang="en-US" altLang="zh-CN" sz="1200" b="1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zh-CN" sz="11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PATIENTS</a:t>
              </a:r>
              <a:endParaRPr lang="en-US" altLang="zh-CN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5" name="Овал 94"/>
          <p:cNvSpPr/>
          <p:nvPr/>
        </p:nvSpPr>
        <p:spPr>
          <a:xfrm>
            <a:off x="5360080" y="3628803"/>
            <a:ext cx="155575" cy="15398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TextBox 188"/>
          <p:cNvSpPr txBox="1">
            <a:spLocks noChangeArrowheads="1"/>
          </p:cNvSpPr>
          <p:nvPr/>
        </p:nvSpPr>
        <p:spPr bwMode="auto">
          <a:xfrm>
            <a:off x="5071513" y="2278033"/>
            <a:ext cx="2435225" cy="328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en-US" altLang="zh-CN" sz="1200" b="1" dirty="0">
                <a:solidFill>
                  <a:srgbClr val="D013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 300</a:t>
            </a:r>
          </a:p>
        </p:txBody>
      </p:sp>
      <p:sp>
        <p:nvSpPr>
          <p:cNvPr id="97" name="TextBox 189"/>
          <p:cNvSpPr txBox="1">
            <a:spLocks noChangeArrowheads="1"/>
          </p:cNvSpPr>
          <p:nvPr/>
        </p:nvSpPr>
        <p:spPr bwMode="auto">
          <a:xfrm>
            <a:off x="5567535" y="3424575"/>
            <a:ext cx="173672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900"/>
              </a:lnSpc>
              <a:spcBef>
                <a:spcPct val="0"/>
              </a:spcBef>
              <a:buFontTx/>
              <a:buNone/>
            </a:pPr>
            <a:r>
              <a:rPr lang="en-US" altLang="zh-CN" sz="1000" b="1" dirty="0" smtClean="0">
                <a:solidFill>
                  <a:srgbClr val="ABD9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$0,4 </a:t>
            </a:r>
            <a:r>
              <a:rPr lang="en-US" altLang="zh-CN" sz="1000" b="1" dirty="0" err="1" smtClean="0">
                <a:solidFill>
                  <a:srgbClr val="ABD9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mln</a:t>
            </a:r>
            <a:r>
              <a:rPr lang="en-US" altLang="zh-CN" sz="1000" b="1" dirty="0" smtClean="0">
                <a:solidFill>
                  <a:srgbClr val="ABD9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zh-CN" sz="1000" b="1" dirty="0" smtClean="0">
                <a:solidFill>
                  <a:srgbClr val="ABD9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zh-CN" sz="1000" b="1" dirty="0">
              <a:solidFill>
                <a:srgbClr val="ABD95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900"/>
              </a:lnSpc>
              <a:spcBef>
                <a:spcPct val="0"/>
              </a:spcBef>
              <a:buFontTx/>
              <a:buNone/>
            </a:pPr>
            <a:r>
              <a:rPr lang="en-US" altLang="zh-CN" sz="900" dirty="0" smtClean="0">
                <a:solidFill>
                  <a:srgbClr val="ABD9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</a:t>
            </a:r>
          </a:p>
          <a:p>
            <a:pPr eaLnBrk="1" hangingPunct="1">
              <a:lnSpc>
                <a:spcPts val="900"/>
              </a:lnSpc>
              <a:spcBef>
                <a:spcPct val="0"/>
              </a:spcBef>
              <a:buFontTx/>
              <a:buNone/>
            </a:pPr>
            <a:r>
              <a:rPr lang="en-US" altLang="zh-CN" sz="900" dirty="0" smtClean="0">
                <a:solidFill>
                  <a:srgbClr val="ABD9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SAVINGS</a:t>
            </a:r>
            <a:endParaRPr lang="en-US" altLang="zh-CN" sz="900" dirty="0">
              <a:solidFill>
                <a:srgbClr val="ABD95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TextBox 90"/>
          <p:cNvSpPr txBox="1">
            <a:spLocks noChangeArrowheads="1"/>
          </p:cNvSpPr>
          <p:nvPr/>
        </p:nvSpPr>
        <p:spPr bwMode="auto">
          <a:xfrm>
            <a:off x="4951780" y="4067937"/>
            <a:ext cx="1736725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400"/>
              </a:lnSpc>
              <a:spcBef>
                <a:spcPct val="0"/>
              </a:spcBef>
              <a:buFontTx/>
              <a:buNone/>
            </a:pPr>
            <a:r>
              <a:rPr lang="en-US" altLang="zh-CN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+2</a:t>
            </a:r>
            <a:r>
              <a:rPr lang="ru-RU" altLang="zh-CN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2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800</a:t>
            </a:r>
            <a:r>
              <a:rPr lang="ru-RU" altLang="zh-CN" sz="12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2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endParaRPr lang="en-US" altLang="zh-CN" sz="12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24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8453" y="4334464"/>
            <a:ext cx="7200000" cy="4297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2112" y="443574"/>
            <a:ext cx="1261437" cy="474917"/>
          </a:xfrm>
          <a:prstGeom prst="rect">
            <a:avLst/>
          </a:prstGeom>
        </p:spPr>
      </p:pic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0209" y="3707934"/>
            <a:ext cx="7013339" cy="484012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sz="3200" b="1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SOFOSBUVIR</a:t>
            </a:r>
            <a:r>
              <a:rPr lang="en-US" sz="3200" b="1" dirty="0" smtClean="0">
                <a:latin typeface="Arial Black" pitchFamily="34" charset="0"/>
                <a:ea typeface="Arial Unicode MS" panose="020B0604020202020204" pitchFamily="34" charset="-128"/>
                <a:cs typeface="Arial" pitchFamily="34" charset="0"/>
              </a:rPr>
              <a:t> </a:t>
            </a:r>
          </a:p>
          <a:p>
            <a:pPr algn="l">
              <a:lnSpc>
                <a:spcPct val="120000"/>
              </a:lnSpc>
            </a:pP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PATENT OPPOSITION IN UKRAINE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2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14005" y="496366"/>
            <a:ext cx="823954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DUE TO </a:t>
            </a:r>
            <a:r>
              <a:rPr lang="en-US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FILED IN 2015 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PATENT </a:t>
            </a:r>
            <a:r>
              <a:rPr lang="en-US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OPPOSITIONS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: </a:t>
            </a:r>
            <a:endParaRPr lang="en-US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  <a:sym typeface="Tahoma" pitchFamily="34" charset="0"/>
            </a:endParaRPr>
          </a:p>
          <a:p>
            <a:endParaRPr lang="ru-RU" sz="1600" b="1" dirty="0">
              <a:latin typeface="Arial" panose="020B0604020202020204" pitchFamily="34" charset="0"/>
              <a:cs typeface="Arial" panose="020B0604020202020204" pitchFamily="34" charset="0"/>
              <a:sym typeface="Tahoma" pitchFamily="34" charset="0"/>
            </a:endParaRPr>
          </a:p>
          <a:p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TEMPORARY COMPETITION ON SOF APPEARED IN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 2016 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2112" y="443574"/>
            <a:ext cx="1261437" cy="47491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302" y="908723"/>
            <a:ext cx="5704950" cy="19533"/>
          </a:xfrm>
          <a:prstGeom prst="rect">
            <a:avLst/>
          </a:prstGeom>
        </p:spPr>
      </p:pic>
      <p:sp>
        <p:nvSpPr>
          <p:cNvPr id="6" name="Прямоугольник 2"/>
          <p:cNvSpPr/>
          <p:nvPr/>
        </p:nvSpPr>
        <p:spPr>
          <a:xfrm>
            <a:off x="414005" y="6301548"/>
            <a:ext cx="823954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StopTheSilenceAIDS2018		   				                          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TransitionPlan</a:t>
            </a:r>
            <a:endParaRPr lang="en-US" sz="900" dirty="0"/>
          </a:p>
        </p:txBody>
      </p:sp>
      <p:sp>
        <p:nvSpPr>
          <p:cNvPr id="8" name="Полілінія: фігура 11">
            <a:extLst>
              <a:ext uri="{FF2B5EF4-FFF2-40B4-BE49-F238E27FC236}">
                <a16:creationId xmlns:a16="http://schemas.microsoft.com/office/drawing/2014/main" id="{B11C6568-4BEA-4E06-AC32-743FF854E2C5}"/>
              </a:ext>
            </a:extLst>
          </p:cNvPr>
          <p:cNvSpPr/>
          <p:nvPr/>
        </p:nvSpPr>
        <p:spPr>
          <a:xfrm>
            <a:off x="1020726" y="2858829"/>
            <a:ext cx="6546998" cy="2296633"/>
          </a:xfrm>
          <a:custGeom>
            <a:avLst/>
            <a:gdLst>
              <a:gd name="connsiteX0" fmla="*/ 0 w 8729331"/>
              <a:gd name="connsiteY0" fmla="*/ 0 h 3062177"/>
              <a:gd name="connsiteX1" fmla="*/ 2434856 w 8729331"/>
              <a:gd name="connsiteY1" fmla="*/ 2041451 h 3062177"/>
              <a:gd name="connsiteX2" fmla="*/ 5911703 w 8729331"/>
              <a:gd name="connsiteY2" fmla="*/ 1626781 h 3062177"/>
              <a:gd name="connsiteX3" fmla="*/ 8729331 w 8729331"/>
              <a:gd name="connsiteY3" fmla="*/ 3062177 h 3062177"/>
              <a:gd name="connsiteX4" fmla="*/ 8729331 w 8729331"/>
              <a:gd name="connsiteY4" fmla="*/ 3062177 h 306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9331" h="3062177">
                <a:moveTo>
                  <a:pt x="0" y="0"/>
                </a:moveTo>
                <a:cubicBezTo>
                  <a:pt x="724786" y="885160"/>
                  <a:pt x="1449572" y="1770321"/>
                  <a:pt x="2434856" y="2041451"/>
                </a:cubicBezTo>
                <a:cubicBezTo>
                  <a:pt x="3420140" y="2312581"/>
                  <a:pt x="4862624" y="1456660"/>
                  <a:pt x="5911703" y="1626781"/>
                </a:cubicBezTo>
                <a:cubicBezTo>
                  <a:pt x="6960782" y="1796902"/>
                  <a:pt x="8729331" y="3062177"/>
                  <a:pt x="8729331" y="3062177"/>
                </a:cubicBezTo>
                <a:lnTo>
                  <a:pt x="8729331" y="3062177"/>
                </a:ln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50"/>
          </a:p>
        </p:txBody>
      </p:sp>
      <p:grpSp>
        <p:nvGrpSpPr>
          <p:cNvPr id="10" name="Группа 9"/>
          <p:cNvGrpSpPr/>
          <p:nvPr/>
        </p:nvGrpSpPr>
        <p:grpSpPr>
          <a:xfrm>
            <a:off x="609016" y="2588837"/>
            <a:ext cx="2491345" cy="730380"/>
            <a:chOff x="2261094" y="3402992"/>
            <a:chExt cx="3321793" cy="973841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2261094" y="3402992"/>
              <a:ext cx="1133219" cy="966223"/>
              <a:chOff x="3365789" y="4272568"/>
              <a:chExt cx="280786" cy="239408"/>
            </a:xfrm>
          </p:grpSpPr>
          <p:sp>
            <p:nvSpPr>
              <p:cNvPr id="13" name="Овал 12"/>
              <p:cNvSpPr/>
              <p:nvPr/>
            </p:nvSpPr>
            <p:spPr>
              <a:xfrm>
                <a:off x="3378191" y="4272568"/>
                <a:ext cx="239407" cy="239408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 sz="150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3365789" y="4337805"/>
                <a:ext cx="280786" cy="1220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buClr>
                    <a:srgbClr val="000000"/>
                  </a:buClr>
                  <a:buSzPct val="25000"/>
                </a:pPr>
                <a:r>
                  <a:rPr lang="ru-RU" b="1" dirty="0">
                    <a:solidFill>
                      <a:schemeClr val="bg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1350</a:t>
                </a:r>
                <a:r>
                  <a:rPr lang="en-US" b="1" dirty="0">
                    <a:solidFill>
                      <a:schemeClr val="bg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$</a:t>
                </a:r>
              </a:p>
            </p:txBody>
          </p:sp>
        </p:grpSp>
        <p:sp>
          <p:nvSpPr>
            <p:cNvPr id="12" name="Прямоугольник 11"/>
            <p:cNvSpPr/>
            <p:nvPr/>
          </p:nvSpPr>
          <p:spPr>
            <a:xfrm>
              <a:off x="3239938" y="3422725"/>
              <a:ext cx="2342949" cy="9541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350" b="1" dirty="0">
                  <a:solidFill>
                    <a:schemeClr val="accent1">
                      <a:lumMod val="50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Q1 2016 </a:t>
              </a:r>
            </a:p>
            <a:p>
              <a:pPr lvl="0"/>
              <a:r>
                <a:rPr lang="en-US" sz="1350" dirty="0">
                  <a:solidFill>
                    <a:schemeClr val="accent1">
                      <a:lumMod val="50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GILEAD SOF PRICE </a:t>
              </a:r>
            </a:p>
            <a:p>
              <a:pPr lvl="0"/>
              <a:r>
                <a:rPr lang="en-US" sz="1350" dirty="0">
                  <a:solidFill>
                    <a:schemeClr val="accent1">
                      <a:lumMod val="50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FOR MOH UKRAINE</a:t>
              </a:r>
              <a:r>
                <a:rPr lang="en-US" sz="1350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uk-UA" sz="135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15" name="Групувати 2">
            <a:extLst>
              <a:ext uri="{FF2B5EF4-FFF2-40B4-BE49-F238E27FC236}">
                <a16:creationId xmlns:a16="http://schemas.microsoft.com/office/drawing/2014/main" id="{38DC22EB-A9C9-4B50-9EFF-C7814E215629}"/>
              </a:ext>
            </a:extLst>
          </p:cNvPr>
          <p:cNvGrpSpPr/>
          <p:nvPr/>
        </p:nvGrpSpPr>
        <p:grpSpPr>
          <a:xfrm>
            <a:off x="2416019" y="3760727"/>
            <a:ext cx="1882299" cy="863386"/>
            <a:chOff x="3915072" y="4473528"/>
            <a:chExt cx="2509731" cy="1151181"/>
          </a:xfrm>
        </p:grpSpPr>
        <p:sp>
          <p:nvSpPr>
            <p:cNvPr id="16" name="Овал 15">
              <a:extLst>
                <a:ext uri="{FF2B5EF4-FFF2-40B4-BE49-F238E27FC236}">
                  <a16:creationId xmlns:a16="http://schemas.microsoft.com/office/drawing/2014/main" id="{3F74A953-33A6-4825-A5B9-6AB7E8F1FAC3}"/>
                </a:ext>
              </a:extLst>
            </p:cNvPr>
            <p:cNvSpPr/>
            <p:nvPr/>
          </p:nvSpPr>
          <p:spPr>
            <a:xfrm>
              <a:off x="3915072" y="4658486"/>
              <a:ext cx="966218" cy="966223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5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grpSp>
          <p:nvGrpSpPr>
            <p:cNvPr id="17" name="Группа 16"/>
            <p:cNvGrpSpPr/>
            <p:nvPr/>
          </p:nvGrpSpPr>
          <p:grpSpPr>
            <a:xfrm>
              <a:off x="4015770" y="4473528"/>
              <a:ext cx="2409033" cy="929680"/>
              <a:chOff x="3343184" y="3505005"/>
              <a:chExt cx="2409033" cy="929680"/>
            </a:xfrm>
          </p:grpSpPr>
          <p:sp>
            <p:nvSpPr>
              <p:cNvPr id="18" name="Прямоугольник 17"/>
              <p:cNvSpPr/>
              <p:nvPr/>
            </p:nvSpPr>
            <p:spPr>
              <a:xfrm>
                <a:off x="3343184" y="3942243"/>
                <a:ext cx="955817" cy="4924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buClr>
                    <a:srgbClr val="000000"/>
                  </a:buClr>
                  <a:buSzPct val="25000"/>
                </a:pPr>
                <a:r>
                  <a:rPr lang="en-US" b="1" dirty="0">
                    <a:solidFill>
                      <a:schemeClr val="bg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702$</a:t>
                </a:r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4248045" y="3505005"/>
                <a:ext cx="1504172" cy="6771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1350" b="1" dirty="0">
                    <a:solidFill>
                      <a:schemeClr val="accent1">
                        <a:lumMod val="50000"/>
                      </a:schemeClr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Q2 2016 </a:t>
                </a:r>
              </a:p>
              <a:p>
                <a:pPr lvl="0"/>
                <a:r>
                  <a:rPr lang="en-US" sz="1350" dirty="0" err="1">
                    <a:solidFill>
                      <a:schemeClr val="accent1">
                        <a:lumMod val="50000"/>
                      </a:schemeClr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Pharco</a:t>
                </a:r>
                <a:r>
                  <a:rPr lang="en-US" sz="1350" dirty="0">
                    <a:solidFill>
                      <a:schemeClr val="accent1">
                        <a:lumMod val="50000"/>
                      </a:schemeClr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 price</a:t>
                </a:r>
                <a:endParaRPr lang="ru-RU" sz="1350" dirty="0">
                  <a:solidFill>
                    <a:schemeClr val="accent1">
                      <a:lumMod val="50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</p:grpSp>
      </p:grpSp>
      <p:grpSp>
        <p:nvGrpSpPr>
          <p:cNvPr id="20" name="Групувати 6">
            <a:extLst>
              <a:ext uri="{FF2B5EF4-FFF2-40B4-BE49-F238E27FC236}">
                <a16:creationId xmlns:a16="http://schemas.microsoft.com/office/drawing/2014/main" id="{E5F1B50C-D1C1-4855-88EA-0E79AA383213}"/>
              </a:ext>
            </a:extLst>
          </p:cNvPr>
          <p:cNvGrpSpPr/>
          <p:nvPr/>
        </p:nvGrpSpPr>
        <p:grpSpPr>
          <a:xfrm>
            <a:off x="5059159" y="3660896"/>
            <a:ext cx="2258805" cy="794412"/>
            <a:chOff x="6712714" y="4339796"/>
            <a:chExt cx="3011739" cy="1059216"/>
          </a:xfrm>
        </p:grpSpPr>
        <p:sp>
          <p:nvSpPr>
            <p:cNvPr id="21" name="Овал 20">
              <a:extLst>
                <a:ext uri="{FF2B5EF4-FFF2-40B4-BE49-F238E27FC236}">
                  <a16:creationId xmlns:a16="http://schemas.microsoft.com/office/drawing/2014/main" id="{6EB6359B-AF5A-43C6-AD22-623EF42574E1}"/>
                </a:ext>
              </a:extLst>
            </p:cNvPr>
            <p:cNvSpPr/>
            <p:nvPr/>
          </p:nvSpPr>
          <p:spPr>
            <a:xfrm>
              <a:off x="6712714" y="4432789"/>
              <a:ext cx="966218" cy="96622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5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grpSp>
          <p:nvGrpSpPr>
            <p:cNvPr id="22" name="Группа 21"/>
            <p:cNvGrpSpPr/>
            <p:nvPr/>
          </p:nvGrpSpPr>
          <p:grpSpPr>
            <a:xfrm>
              <a:off x="6809323" y="4339796"/>
              <a:ext cx="2915130" cy="832580"/>
              <a:chOff x="4714940" y="3483585"/>
              <a:chExt cx="2915130" cy="832580"/>
            </a:xfrm>
          </p:grpSpPr>
          <p:sp>
            <p:nvSpPr>
              <p:cNvPr id="23" name="Прямоугольник 22"/>
              <p:cNvSpPr/>
              <p:nvPr/>
            </p:nvSpPr>
            <p:spPr>
              <a:xfrm>
                <a:off x="4714940" y="3823723"/>
                <a:ext cx="955817" cy="4924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buClr>
                    <a:srgbClr val="000000"/>
                  </a:buClr>
                  <a:buSzPct val="25000"/>
                </a:pPr>
                <a:r>
                  <a:rPr lang="en-US" b="1" dirty="0">
                    <a:solidFill>
                      <a:schemeClr val="bg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750$</a:t>
                </a:r>
              </a:p>
            </p:txBody>
          </p:sp>
          <p:sp>
            <p:nvSpPr>
              <p:cNvPr id="24" name="Прямоугольник 23"/>
              <p:cNvSpPr/>
              <p:nvPr/>
            </p:nvSpPr>
            <p:spPr>
              <a:xfrm>
                <a:off x="5630035" y="3483585"/>
                <a:ext cx="2000035" cy="6771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1350" b="1" dirty="0">
                    <a:solidFill>
                      <a:schemeClr val="accent1">
                        <a:lumMod val="50000"/>
                      </a:schemeClr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Q</a:t>
                </a:r>
                <a:r>
                  <a:rPr lang="ru-RU" sz="1350" b="1" dirty="0">
                    <a:solidFill>
                      <a:schemeClr val="accent1">
                        <a:lumMod val="50000"/>
                      </a:schemeClr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3</a:t>
                </a:r>
                <a:r>
                  <a:rPr lang="en-US" sz="1350" b="1" dirty="0">
                    <a:solidFill>
                      <a:schemeClr val="accent1">
                        <a:lumMod val="50000"/>
                      </a:schemeClr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 2016 </a:t>
                </a:r>
              </a:p>
              <a:p>
                <a:pPr lvl="0"/>
                <a:r>
                  <a:rPr lang="en-US" sz="1350" dirty="0">
                    <a:solidFill>
                      <a:schemeClr val="accent1">
                        <a:lumMod val="50000"/>
                      </a:schemeClr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Gilead price drop</a:t>
                </a:r>
                <a:endParaRPr lang="ru-RU" sz="1350" dirty="0">
                  <a:solidFill>
                    <a:schemeClr val="accent1">
                      <a:lumMod val="50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</p:grpSp>
      </p:grpSp>
      <p:grpSp>
        <p:nvGrpSpPr>
          <p:cNvPr id="25" name="Групувати 3">
            <a:extLst>
              <a:ext uri="{FF2B5EF4-FFF2-40B4-BE49-F238E27FC236}">
                <a16:creationId xmlns:a16="http://schemas.microsoft.com/office/drawing/2014/main" id="{AFEEF73D-FE5E-40FE-B090-C20FB0A8A29D}"/>
              </a:ext>
            </a:extLst>
          </p:cNvPr>
          <p:cNvGrpSpPr/>
          <p:nvPr/>
        </p:nvGrpSpPr>
        <p:grpSpPr>
          <a:xfrm>
            <a:off x="6922262" y="4782904"/>
            <a:ext cx="1915645" cy="735516"/>
            <a:chOff x="8888599" y="5372431"/>
            <a:chExt cx="2554192" cy="980689"/>
          </a:xfrm>
        </p:grpSpPr>
        <p:sp>
          <p:nvSpPr>
            <p:cNvPr id="26" name="Овал 25">
              <a:extLst>
                <a:ext uri="{FF2B5EF4-FFF2-40B4-BE49-F238E27FC236}">
                  <a16:creationId xmlns:a16="http://schemas.microsoft.com/office/drawing/2014/main" id="{F5E8ED33-8768-4023-BC46-CF6952FA24B0}"/>
                </a:ext>
              </a:extLst>
            </p:cNvPr>
            <p:cNvSpPr/>
            <p:nvPr/>
          </p:nvSpPr>
          <p:spPr>
            <a:xfrm>
              <a:off x="8888599" y="5372431"/>
              <a:ext cx="966218" cy="966223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5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grpSp>
          <p:nvGrpSpPr>
            <p:cNvPr id="27" name="Группа 26"/>
            <p:cNvGrpSpPr/>
            <p:nvPr/>
          </p:nvGrpSpPr>
          <p:grpSpPr>
            <a:xfrm>
              <a:off x="9046619" y="5399012"/>
              <a:ext cx="2396172" cy="954108"/>
              <a:chOff x="6791796" y="4491654"/>
              <a:chExt cx="2396172" cy="954108"/>
            </a:xfrm>
          </p:grpSpPr>
          <p:sp>
            <p:nvSpPr>
              <p:cNvPr id="28" name="Прямоугольник 27"/>
              <p:cNvSpPr/>
              <p:nvPr/>
            </p:nvSpPr>
            <p:spPr>
              <a:xfrm>
                <a:off x="6791796" y="4715596"/>
                <a:ext cx="650178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buClr>
                    <a:srgbClr val="000000"/>
                  </a:buClr>
                  <a:buSzPct val="25000"/>
                </a:pPr>
                <a:r>
                  <a:rPr lang="en-US" b="1" dirty="0" smtClean="0">
                    <a:solidFill>
                      <a:schemeClr val="bg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???</a:t>
                </a:r>
                <a:endParaRPr lang="en-US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29" name="Прямоугольник 28"/>
              <p:cNvSpPr/>
              <p:nvPr/>
            </p:nvSpPr>
            <p:spPr>
              <a:xfrm>
                <a:off x="7667894" y="4491654"/>
                <a:ext cx="1520074" cy="9541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1350" b="1" dirty="0">
                    <a:solidFill>
                      <a:schemeClr val="accent1">
                        <a:lumMod val="50000"/>
                      </a:schemeClr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Q4 2017 </a:t>
                </a:r>
              </a:p>
              <a:p>
                <a:pPr lvl="0"/>
                <a:r>
                  <a:rPr lang="en-US" sz="1350" dirty="0">
                    <a:solidFill>
                      <a:schemeClr val="accent1">
                        <a:lumMod val="50000"/>
                      </a:schemeClr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Post-license </a:t>
                </a:r>
              </a:p>
              <a:p>
                <a:pPr lvl="0"/>
                <a:r>
                  <a:rPr lang="en-US" sz="1350" dirty="0">
                    <a:solidFill>
                      <a:schemeClr val="accent1">
                        <a:lumMod val="50000"/>
                      </a:schemeClr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price</a:t>
                </a:r>
                <a:endParaRPr lang="ru-RU" sz="1350" dirty="0">
                  <a:solidFill>
                    <a:schemeClr val="accent1">
                      <a:lumMod val="50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</p:grpSp>
      </p:grpSp>
      <p:pic>
        <p:nvPicPr>
          <p:cNvPr id="30" name="Picture 2" descr="Результат пошуку зображень за запитом &quot;open society foundation logo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3837" y="372089"/>
            <a:ext cx="678275" cy="67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Результат пошуку зображень за запитом &quot;выдродження   logo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306" y="443574"/>
            <a:ext cx="419531" cy="419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7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14005" y="496366"/>
            <a:ext cx="823954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SOF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: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Tahoma" pitchFamily="34" charset="0"/>
              </a:rPr>
              <a:t>PATENT STATUS IN UKRAINE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2112" y="443574"/>
            <a:ext cx="1261437" cy="47491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302" y="908723"/>
            <a:ext cx="5704950" cy="19533"/>
          </a:xfrm>
          <a:prstGeom prst="rect">
            <a:avLst/>
          </a:prstGeom>
        </p:spPr>
      </p:pic>
      <p:sp>
        <p:nvSpPr>
          <p:cNvPr id="6" name="Прямоугольник 2"/>
          <p:cNvSpPr/>
          <p:nvPr/>
        </p:nvSpPr>
        <p:spPr>
          <a:xfrm>
            <a:off x="414005" y="6301548"/>
            <a:ext cx="823954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StopTheSilenceAIDS2018		   				                          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TransitionPlan</a:t>
            </a:r>
            <a:endParaRPr lang="en-US" sz="900" dirty="0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676FB0C1-DFED-4031-A7DB-7D37B15F8D93}"/>
              </a:ext>
            </a:extLst>
          </p:cNvPr>
          <p:cNvSpPr/>
          <p:nvPr/>
        </p:nvSpPr>
        <p:spPr>
          <a:xfrm>
            <a:off x="4660660" y="1356630"/>
            <a:ext cx="807241" cy="807245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0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B427EFD7-E884-421A-AC61-4D356D581BE2}"/>
              </a:ext>
            </a:extLst>
          </p:cNvPr>
          <p:cNvSpPr/>
          <p:nvPr/>
        </p:nvSpPr>
        <p:spPr>
          <a:xfrm>
            <a:off x="681317" y="1356631"/>
            <a:ext cx="807241" cy="807245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0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Объект 4"/>
          <p:cNvSpPr>
            <a:spLocks noGrp="1"/>
          </p:cNvSpPr>
          <p:nvPr>
            <p:ph idx="1"/>
          </p:nvPr>
        </p:nvSpPr>
        <p:spPr>
          <a:xfrm>
            <a:off x="838200" y="1389999"/>
            <a:ext cx="3050059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APPLICATIONS FOR TWO MAIN PATENTS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FILED IN UKRAINE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MODIFIED FLUORINATED NUCLEOSIDE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ANALOGUES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WO2005003147A2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ru-RU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NUCLEOSIDE PHOSPHORAMIDATE PRODRUGS (WO2008121634A2)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uk-UA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38200" y="476336"/>
            <a:ext cx="8915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endParaRPr lang="en-US" sz="2400" b="1" dirty="0">
              <a:solidFill>
                <a:schemeClr val="accent1">
                  <a:lumMod val="50000"/>
                </a:schemeClr>
              </a:solidFill>
              <a:latin typeface="Segoe UI" pitchFamily="34" charset="0"/>
              <a:ea typeface="+mn-ea"/>
              <a:cs typeface="Segoe UI" pitchFamily="34" charset="0"/>
            </a:endParaRPr>
          </a:p>
        </p:txBody>
      </p:sp>
      <p:sp>
        <p:nvSpPr>
          <p:cNvPr id="12" name="Прямокутник 1">
            <a:extLst>
              <a:ext uri="{FF2B5EF4-FFF2-40B4-BE49-F238E27FC236}">
                <a16:creationId xmlns:a16="http://schemas.microsoft.com/office/drawing/2014/main" id="{EC042264-9B2D-4F8F-A878-7BB93AD5EE22}"/>
              </a:ext>
            </a:extLst>
          </p:cNvPr>
          <p:cNvSpPr/>
          <p:nvPr/>
        </p:nvSpPr>
        <p:spPr>
          <a:xfrm>
            <a:off x="4872008" y="1374050"/>
            <a:ext cx="378154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OPPOSED APPLICATIONS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defRPr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№ А 2012 12444 «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NUCLEOSIDEFOSFORAMIDATES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(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PHASE OF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РСТ/US2011/030725),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CONSIDERS THE PROCESS OF PRODUCING SOF AS AN ACTIVE SUBSTANCE</a:t>
            </a:r>
          </a:p>
          <a:p>
            <a:pPr marL="285750" indent="-285750"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ru-RU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DIVISIONAL APPLICATION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А2013 11603</a:t>
            </a:r>
          </a:p>
          <a:p>
            <a:pPr marL="285750" indent="-285750"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ru-RU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№ А2013 01999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THE ISSUE OF THE PATENT FOR THE INVENTION "METHODS OF OBTAINING DIASTEROMERLY PURE PHOSPHORAMATEDATE PRODRUGS"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2" descr="Результат пошуку зображень за запитом &quot;open society foundation logo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3837" y="372089"/>
            <a:ext cx="678275" cy="67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Результат пошуку зображень за запитом &quot;выдродження   logo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306" y="443574"/>
            <a:ext cx="419531" cy="419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402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2734</TotalTime>
  <Words>775</Words>
  <Application>Microsoft Office PowerPoint</Application>
  <PresentationFormat>Экран (4:3)</PresentationFormat>
  <Paragraphs>209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7" baseType="lpstr">
      <vt:lpstr>Arial</vt:lpstr>
      <vt:lpstr>Arial Black</vt:lpstr>
      <vt:lpstr>Arial Unicode MS</vt:lpstr>
      <vt:lpstr>Calibri</vt:lpstr>
      <vt:lpstr>Calibri Light</vt:lpstr>
      <vt:lpstr>等线</vt:lpstr>
      <vt:lpstr>Helvetica</vt:lpstr>
      <vt:lpstr>Segoe UI</vt:lpstr>
      <vt:lpstr>Tahoma</vt:lpstr>
      <vt:lpstr>Wingdings</vt:lpstr>
      <vt:lpstr>Тема Office</vt:lpstr>
      <vt:lpstr>Using TRIPS-Flexibilities as a leverage to improve access to HIV and HCV medicines in Ukraine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 ПРЕЗЕНТАЦИИ</dc:title>
  <dc:creator>Пользователь Windows</dc:creator>
  <cp:lastModifiedBy>Sergey</cp:lastModifiedBy>
  <cp:revision>151</cp:revision>
  <dcterms:created xsi:type="dcterms:W3CDTF">2018-04-11T15:15:24Z</dcterms:created>
  <dcterms:modified xsi:type="dcterms:W3CDTF">2018-07-22T19:58:52Z</dcterms:modified>
</cp:coreProperties>
</file>